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1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2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</p:sldIdLst>
  <p:sldSz cx="9144000" cy="6858000" type="screen4x3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Grafik 37"/>
          <p:cNvPicPr/>
          <p:nvPr/>
        </p:nvPicPr>
        <p:blipFill>
          <a:blip r:embed="rId2" cstate="print"/>
          <a:stretch/>
        </p:blipFill>
        <p:spPr>
          <a:xfrm>
            <a:off x="2079720" y="1604520"/>
            <a:ext cx="4983480" cy="3977280"/>
          </a:xfrm>
          <a:prstGeom prst="rect">
            <a:avLst/>
          </a:prstGeom>
          <a:ln>
            <a:noFill/>
          </a:ln>
        </p:spPr>
      </p:pic>
      <p:pic>
        <p:nvPicPr>
          <p:cNvPr id="39" name="Grafik 38"/>
          <p:cNvPicPr/>
          <p:nvPr/>
        </p:nvPicPr>
        <p:blipFill>
          <a:blip r:embed="rId2" cstate="print"/>
          <a:stretch/>
        </p:blipFill>
        <p:spPr>
          <a:xfrm>
            <a:off x="2079720" y="1604520"/>
            <a:ext cx="49834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Grafik 77"/>
          <p:cNvPicPr/>
          <p:nvPr/>
        </p:nvPicPr>
        <p:blipFill>
          <a:blip r:embed="rId2" cstate="print"/>
          <a:stretch/>
        </p:blipFill>
        <p:spPr>
          <a:xfrm>
            <a:off x="2079720" y="1604520"/>
            <a:ext cx="4983480" cy="3977280"/>
          </a:xfrm>
          <a:prstGeom prst="rect">
            <a:avLst/>
          </a:prstGeom>
          <a:ln>
            <a:noFill/>
          </a:ln>
        </p:spPr>
      </p:pic>
      <p:pic>
        <p:nvPicPr>
          <p:cNvPr id="79" name="Grafik 78"/>
          <p:cNvPicPr/>
          <p:nvPr/>
        </p:nvPicPr>
        <p:blipFill>
          <a:blip r:embed="rId2" cstate="print"/>
          <a:stretch/>
        </p:blipFill>
        <p:spPr>
          <a:xfrm>
            <a:off x="2079720" y="1604520"/>
            <a:ext cx="49834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Grafik 117"/>
          <p:cNvPicPr/>
          <p:nvPr/>
        </p:nvPicPr>
        <p:blipFill>
          <a:blip r:embed="rId2" cstate="print"/>
          <a:stretch/>
        </p:blipFill>
        <p:spPr>
          <a:xfrm>
            <a:off x="2079720" y="1604520"/>
            <a:ext cx="4983480" cy="3977280"/>
          </a:xfrm>
          <a:prstGeom prst="rect">
            <a:avLst/>
          </a:prstGeom>
          <a:ln>
            <a:noFill/>
          </a:ln>
        </p:spPr>
      </p:pic>
      <p:pic>
        <p:nvPicPr>
          <p:cNvPr id="119" name="Grafik 118"/>
          <p:cNvPicPr/>
          <p:nvPr/>
        </p:nvPicPr>
        <p:blipFill>
          <a:blip r:embed="rId2" cstate="print"/>
          <a:stretch/>
        </p:blipFill>
        <p:spPr>
          <a:xfrm>
            <a:off x="2079720" y="1604520"/>
            <a:ext cx="49834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-9360" y="-7200"/>
            <a:ext cx="9161280" cy="10396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4381560" y="-7200"/>
            <a:ext cx="4760640" cy="6364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7640" y="200520"/>
            <a:ext cx="9161280" cy="64728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040"/>
            <a:ext cx="9173880" cy="52848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9360" y="-7200"/>
            <a:ext cx="9161280" cy="10396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4381560" y="-7200"/>
            <a:ext cx="4760640" cy="6364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 rot="21435600">
            <a:off x="-17640" y="200520"/>
            <a:ext cx="9161280" cy="64728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"/>
          <p:cNvSpPr/>
          <p:nvPr/>
        </p:nvSpPr>
        <p:spPr>
          <a:xfrm rot="21435600">
            <a:off x="-14040" y="275040"/>
            <a:ext cx="9173880" cy="52848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-9360" y="-7200"/>
            <a:ext cx="9161280" cy="1039680"/>
          </a:xfrm>
          <a:custGeom>
            <a:avLst/>
            <a:gdLst/>
            <a:ahLst/>
            <a:cxn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4381560" y="-7200"/>
            <a:ext cx="4760640" cy="636480"/>
          </a:xfrm>
          <a:custGeom>
            <a:avLst/>
            <a:gdLst/>
            <a:ahLst/>
            <a:cxn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 rot="21435600">
            <a:off x="-17640" y="200520"/>
            <a:ext cx="9161280" cy="647280"/>
          </a:xfrm>
          <a:custGeom>
            <a:avLst/>
            <a:gdLst/>
            <a:ahLst/>
            <a:cxn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 rot="21435600">
            <a:off x="-14040" y="275040"/>
            <a:ext cx="9173880" cy="528480"/>
          </a:xfrm>
          <a:custGeom>
            <a:avLst/>
            <a:gdLst/>
            <a:ahLst/>
            <a:cxn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33520" y="1371600"/>
            <a:ext cx="7849800" cy="182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18360" bIns="0" anchor="b"/>
          <a:lstStyle/>
          <a:p>
            <a:pPr algn="r">
              <a:lnSpc>
                <a:spcPct val="100000"/>
              </a:lnSpc>
            </a:pPr>
            <a:r>
              <a:rPr lang="en-US" sz="5600" b="1" strike="noStrike">
                <a:solidFill>
                  <a:srgbClr val="50E0EA"/>
                </a:solidFill>
                <a:latin typeface="Calibri"/>
                <a:ea typeface="DejaVu Sans"/>
              </a:rPr>
              <a:t>Fit for Family!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533520" y="3228480"/>
            <a:ext cx="7853040" cy="17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18360" bIns="45000"/>
          <a:lstStyle/>
          <a:p>
            <a:pPr algn="r">
              <a:lnSpc>
                <a:spcPct val="100000"/>
              </a:lnSpc>
            </a:pPr>
            <a:r>
              <a:rPr lang="en-US" sz="2600" strike="noStrike">
                <a:solidFill>
                  <a:srgbClr val="FFFFFF"/>
                </a:solidFill>
                <a:latin typeface="Constantia"/>
                <a:ea typeface="DejaVu Sans"/>
              </a:rPr>
              <a:t>Basic thoughts for a good Christian family life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2600" strike="noStrike">
                <a:solidFill>
                  <a:srgbClr val="FFFFFF"/>
                </a:solidFill>
                <a:latin typeface="Constantia"/>
                <a:ea typeface="DejaVu Sans"/>
              </a:rPr>
              <a:t>General principles to heed-take to heart-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LOVE-Feelings and Actions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The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best for me (</a:t>
            </a:r>
            <a:r>
              <a:rPr lang="en-US" sz="2600" strike="noStrike" dirty="0">
                <a:solidFill>
                  <a:srgbClr val="FF0000"/>
                </a:solidFill>
                <a:latin typeface="Constantia"/>
                <a:ea typeface="DejaVu Sans"/>
              </a:rPr>
              <a:t>Us!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) (you and I = </a:t>
            </a:r>
            <a:r>
              <a:rPr lang="en-US" sz="2600" strike="noStrike" dirty="0">
                <a:solidFill>
                  <a:srgbClr val="FF0000"/>
                </a:solidFill>
                <a:latin typeface="Constantia"/>
                <a:ea typeface="DejaVu Sans"/>
              </a:rPr>
              <a:t>We!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What makes him/her happy? Be creative…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Forgiveness: Don't let the sun...! Whoever is asking for it should change the reason. Otherwise the situation won't change and it will repeat itself…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LOVE-Feelings and Actions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Sex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only for partner (dress modestly</a:t>
            </a: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Exchange of marriage vows (?: </a:t>
            </a:r>
            <a:r>
              <a:rPr lang="en-US" sz="2600" strike="noStrike" dirty="0" err="1">
                <a:solidFill>
                  <a:srgbClr val="000000"/>
                </a:solidFill>
                <a:latin typeface="Constantia"/>
                <a:ea typeface="DejaVu Sans"/>
              </a:rPr>
              <a:t>Wortwahl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Good sexual life: Regular and creative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Love is doing, showing, saying: LOVE is a daily job!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Unity</a:t>
            </a:r>
            <a:endParaRPr/>
          </a:p>
        </p:txBody>
      </p:sp>
      <p:sp>
        <p:nvSpPr>
          <p:cNvPr id="177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20C9F8"/>
                </a:solidFill>
                <a:latin typeface="Constantia"/>
                <a:ea typeface="DejaVu Sans"/>
              </a:rPr>
              <a:t>Equal but not the same: Esteem God's gender roles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8" name="Picture 2"/>
          <p:cNvPicPr/>
          <p:nvPr/>
        </p:nvPicPr>
        <p:blipFill>
          <a:blip r:embed="rId2" cstate="print"/>
          <a:stretch/>
        </p:blipFill>
        <p:spPr>
          <a:xfrm>
            <a:off x="2843640" y="3838680"/>
            <a:ext cx="3808080" cy="301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Unity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Talking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positively in front of others; making compliments and showing your love: smiling, hand holding …</a:t>
            </a:r>
            <a:endParaRPr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Font typeface="Wingdings 2" charset="2"/>
              <a:buChar char=""/>
            </a:pPr>
            <a:r>
              <a:rPr lang="en-US" sz="2400" dirty="0" smtClean="0"/>
              <a:t>Regularly making special time for one another (</a:t>
            </a:r>
            <a:r>
              <a:rPr lang="en-US" sz="2400" dirty="0" smtClean="0">
                <a:solidFill>
                  <a:srgbClr val="00B0F0"/>
                </a:solidFill>
              </a:rPr>
              <a:t>Example</a:t>
            </a:r>
            <a:r>
              <a:rPr lang="en-US" sz="2400" dirty="0" smtClean="0"/>
              <a:t>: weekly dates)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Communication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The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death of a relationship is permanent silence: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	On average, a couple only talks 10 minutes per day: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                                      	 </a:t>
            </a:r>
            <a:r>
              <a:rPr lang="en-US" sz="2600" strike="noStrike" dirty="0">
                <a:solidFill>
                  <a:srgbClr val="FF0000"/>
                </a:solidFill>
                <a:latin typeface="Constantia"/>
                <a:ea typeface="DejaVu Sans"/>
              </a:rPr>
              <a:t>talk more!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Open and authentic communication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Meeting Needs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You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are responsible for your partner – take it seriously Examples: Recognition (</a:t>
            </a:r>
            <a:r>
              <a:rPr lang="en-US" sz="2600" strike="noStrike" dirty="0">
                <a:solidFill>
                  <a:srgbClr val="FF0000"/>
                </a:solidFill>
                <a:latin typeface="Constantia"/>
                <a:ea typeface="DejaVu Sans"/>
              </a:rPr>
              <a:t>we all need it!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), encouragement, listening, sex...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Roles in the relationship: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men – women have different ones: Spiritual, financial, protection etc.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Trust-Honesty-Safety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Respectful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, honest and trustworthy behavior: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Example: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Talking about marital issues to others is not loving! Talk </a:t>
            </a:r>
            <a:r>
              <a:rPr lang="en-US" sz="2600" u="sng" strike="noStrike" dirty="0">
                <a:solidFill>
                  <a:srgbClr val="000000"/>
                </a:solidFill>
                <a:latin typeface="Constantia"/>
                <a:ea typeface="DejaVu Sans"/>
              </a:rPr>
              <a:t>with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your partner, not </a:t>
            </a:r>
            <a:r>
              <a:rPr lang="en-US" sz="2600" u="sng" strike="noStrike" dirty="0">
                <a:solidFill>
                  <a:srgbClr val="000000"/>
                </a:solidFill>
                <a:latin typeface="Constantia"/>
                <a:ea typeface="DejaVu Sans"/>
              </a:rPr>
              <a:t>about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him/her.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Faith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Study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of and knowing God's Word - He is in us when we are in Him! – In our thoughts, our hearts…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Praying together and for your partner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Witnessing – helping others know God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Life Plan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Having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targets together/life plan: children, a house, mission, careers, etc.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Family Life (Absicht der Folie unklar)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Role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model: A picture always in front of your loved ones to observe: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Use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education, science, knowledge, besides God's Word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God's Word as a lamp to my feet…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93" name="Grafik 3"/>
          <p:cNvPicPr/>
          <p:nvPr/>
        </p:nvPicPr>
        <p:blipFill>
          <a:blip r:embed="rId2" cstate="print"/>
          <a:stretch/>
        </p:blipFill>
        <p:spPr>
          <a:xfrm>
            <a:off x="3059832" y="2780928"/>
            <a:ext cx="2697840" cy="179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Understanding of God's Word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The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Bible is our compass, our help from God - HIS Word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The Spirit helps us to understand God's will/Word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Teach your children God's Word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They are on their way, </a:t>
            </a:r>
            <a:r>
              <a:rPr lang="en-US" sz="2600" u="sng" strike="noStrike" dirty="0">
                <a:solidFill>
                  <a:srgbClr val="000000"/>
                </a:solidFill>
                <a:latin typeface="Constantia"/>
                <a:ea typeface="DejaVu Sans"/>
              </a:rPr>
              <a:t>help them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to become believers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1068840" y="193716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1068840" y="282996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Clarity</a:t>
            </a:r>
            <a:endParaRPr/>
          </a:p>
        </p:txBody>
      </p:sp>
      <p:sp>
        <p:nvSpPr>
          <p:cNvPr id="197" name="CustomShape 4"/>
          <p:cNvSpPr/>
          <p:nvPr/>
        </p:nvSpPr>
        <p:spPr>
          <a:xfrm>
            <a:off x="2496240" y="193716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"/>
          <p:cNvSpPr/>
          <p:nvPr/>
        </p:nvSpPr>
        <p:spPr>
          <a:xfrm>
            <a:off x="2496240" y="283104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Love: View of the best for them! (Ausdruck?)</a:t>
            </a:r>
            <a:endParaRPr/>
          </a:p>
        </p:txBody>
      </p:sp>
      <p:sp>
        <p:nvSpPr>
          <p:cNvPr id="199" name="CustomShape 6"/>
          <p:cNvSpPr/>
          <p:nvPr/>
        </p:nvSpPr>
        <p:spPr>
          <a:xfrm>
            <a:off x="3923280" y="193716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7"/>
          <p:cNvSpPr/>
          <p:nvPr/>
        </p:nvSpPr>
        <p:spPr>
          <a:xfrm>
            <a:off x="3923280" y="283104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Authenticity</a:t>
            </a:r>
            <a:endParaRPr/>
          </a:p>
        </p:txBody>
      </p:sp>
      <p:sp>
        <p:nvSpPr>
          <p:cNvPr id="201" name="CustomShape 8"/>
          <p:cNvSpPr/>
          <p:nvPr/>
        </p:nvSpPr>
        <p:spPr>
          <a:xfrm>
            <a:off x="5350320" y="193716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9"/>
          <p:cNvSpPr/>
          <p:nvPr/>
        </p:nvSpPr>
        <p:spPr>
          <a:xfrm>
            <a:off x="5350320" y="283104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Faith: God/Bible</a:t>
            </a:r>
            <a:endParaRPr/>
          </a:p>
        </p:txBody>
      </p:sp>
      <p:sp>
        <p:nvSpPr>
          <p:cNvPr id="203" name="CustomShape 10"/>
          <p:cNvSpPr/>
          <p:nvPr/>
        </p:nvSpPr>
        <p:spPr>
          <a:xfrm>
            <a:off x="6777720" y="193716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1"/>
          <p:cNvSpPr/>
          <p:nvPr/>
        </p:nvSpPr>
        <p:spPr>
          <a:xfrm>
            <a:off x="6841800" y="28116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Trustworthy/Reliable</a:t>
            </a:r>
            <a:endParaRPr/>
          </a:p>
        </p:txBody>
      </p:sp>
      <p:sp>
        <p:nvSpPr>
          <p:cNvPr id="205" name="CustomShape 12"/>
          <p:cNvSpPr/>
          <p:nvPr/>
        </p:nvSpPr>
        <p:spPr>
          <a:xfrm>
            <a:off x="1068840" y="34423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3"/>
          <p:cNvSpPr/>
          <p:nvPr/>
        </p:nvSpPr>
        <p:spPr>
          <a:xfrm>
            <a:off x="1068840" y="43362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Culture of  Knowledge</a:t>
            </a:r>
            <a:endParaRPr/>
          </a:p>
        </p:txBody>
      </p:sp>
      <p:sp>
        <p:nvSpPr>
          <p:cNvPr id="207" name="CustomShape 14"/>
          <p:cNvSpPr/>
          <p:nvPr/>
        </p:nvSpPr>
        <p:spPr>
          <a:xfrm>
            <a:off x="2496240" y="34423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5"/>
          <p:cNvSpPr/>
          <p:nvPr/>
        </p:nvSpPr>
        <p:spPr>
          <a:xfrm>
            <a:off x="2496240" y="43362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Gods' Model for Men/Women, Mothers/Fathers, etc.</a:t>
            </a:r>
            <a:endParaRPr/>
          </a:p>
        </p:txBody>
      </p:sp>
      <p:sp>
        <p:nvSpPr>
          <p:cNvPr id="209" name="CustomShape 16"/>
          <p:cNvSpPr/>
          <p:nvPr/>
        </p:nvSpPr>
        <p:spPr>
          <a:xfrm>
            <a:off x="3923280" y="34423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7"/>
          <p:cNvSpPr/>
          <p:nvPr/>
        </p:nvSpPr>
        <p:spPr>
          <a:xfrm>
            <a:off x="3923280" y="43362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Develop their God-given Gifts!</a:t>
            </a:r>
            <a:endParaRPr/>
          </a:p>
        </p:txBody>
      </p:sp>
      <p:sp>
        <p:nvSpPr>
          <p:cNvPr id="211" name="CustomShape 18"/>
          <p:cNvSpPr/>
          <p:nvPr/>
        </p:nvSpPr>
        <p:spPr>
          <a:xfrm>
            <a:off x="5350320" y="34423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9"/>
          <p:cNvSpPr/>
          <p:nvPr/>
        </p:nvSpPr>
        <p:spPr>
          <a:xfrm>
            <a:off x="5350320" y="43362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Provide for Them</a:t>
            </a:r>
            <a:endParaRPr/>
          </a:p>
        </p:txBody>
      </p:sp>
      <p:sp>
        <p:nvSpPr>
          <p:cNvPr id="213" name="CustomShape 20"/>
          <p:cNvSpPr/>
          <p:nvPr/>
        </p:nvSpPr>
        <p:spPr>
          <a:xfrm>
            <a:off x="6777720" y="34423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1"/>
          <p:cNvSpPr/>
          <p:nvPr/>
        </p:nvSpPr>
        <p:spPr>
          <a:xfrm>
            <a:off x="6777720" y="43362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Warm-hearted/Caring</a:t>
            </a:r>
            <a:endParaRPr/>
          </a:p>
        </p:txBody>
      </p:sp>
      <p:sp>
        <p:nvSpPr>
          <p:cNvPr id="215" name="CustomShape 22"/>
          <p:cNvSpPr/>
          <p:nvPr/>
        </p:nvSpPr>
        <p:spPr>
          <a:xfrm>
            <a:off x="2496240" y="49471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3"/>
          <p:cNvSpPr/>
          <p:nvPr/>
        </p:nvSpPr>
        <p:spPr>
          <a:xfrm>
            <a:off x="2496240" y="58410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Respect</a:t>
            </a:r>
            <a:endParaRPr/>
          </a:p>
        </p:txBody>
      </p:sp>
      <p:sp>
        <p:nvSpPr>
          <p:cNvPr id="217" name="CustomShape 24"/>
          <p:cNvSpPr/>
          <p:nvPr/>
        </p:nvSpPr>
        <p:spPr>
          <a:xfrm>
            <a:off x="3923280" y="49471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5"/>
          <p:cNvSpPr/>
          <p:nvPr/>
        </p:nvSpPr>
        <p:spPr>
          <a:xfrm>
            <a:off x="3923280" y="58410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Own Experiences</a:t>
            </a:r>
            <a:endParaRPr/>
          </a:p>
        </p:txBody>
      </p:sp>
      <p:sp>
        <p:nvSpPr>
          <p:cNvPr id="219" name="CustomShape 26"/>
          <p:cNvSpPr/>
          <p:nvPr/>
        </p:nvSpPr>
        <p:spPr>
          <a:xfrm>
            <a:off x="5350320" y="4947120"/>
            <a:ext cx="1295640" cy="892080"/>
          </a:xfrm>
          <a:prstGeom prst="roundRect">
            <a:avLst>
              <a:gd name="adj" fmla="val 1378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7"/>
          <p:cNvSpPr/>
          <p:nvPr/>
        </p:nvSpPr>
        <p:spPr>
          <a:xfrm>
            <a:off x="5350320" y="5841000"/>
            <a:ext cx="1295640" cy="4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080" tIns="64080" rIns="64080" bIns="0"/>
          <a:lstStyle/>
          <a:p>
            <a:pPr algn="ctr">
              <a:lnSpc>
                <a:spcPct val="90000"/>
              </a:lnSpc>
            </a:pPr>
            <a:r>
              <a:rPr lang="en-US" sz="900" strike="noStrike">
                <a:solidFill>
                  <a:srgbClr val="000000"/>
                </a:solidFill>
                <a:latin typeface="Constantia"/>
                <a:ea typeface="DejaVu Sans"/>
              </a:rPr>
              <a:t>Happiness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Clarity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Clarity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Not </a:t>
            </a:r>
            <a:r>
              <a:rPr lang="en-US" sz="2600" u="sng" strike="noStrike" dirty="0">
                <a:solidFill>
                  <a:srgbClr val="000000"/>
                </a:solidFill>
                <a:latin typeface="Constantia"/>
                <a:ea typeface="DejaVu Sans"/>
              </a:rPr>
              <a:t>my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child! – </a:t>
            </a:r>
            <a:r>
              <a:rPr lang="en-US" sz="2600" u="sng" strike="noStrike" dirty="0">
                <a:solidFill>
                  <a:srgbClr val="000000"/>
                </a:solidFill>
                <a:latin typeface="Constantia"/>
                <a:ea typeface="DejaVu Sans"/>
              </a:rPr>
              <a:t>Our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child! </a:t>
            </a:r>
            <a:r>
              <a:rPr lang="en-US" sz="2600" strike="noStrike" dirty="0">
                <a:solidFill>
                  <a:srgbClr val="FF0000"/>
                </a:solidFill>
                <a:latin typeface="Constantia"/>
                <a:ea typeface="DejaVu Sans"/>
              </a:rPr>
              <a:t>Speaking in one voice!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“United Front”: until age 10, you are the boss…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Ask them what they want, but you ultimately decide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u="sng" strike="noStrike" dirty="0">
                <a:solidFill>
                  <a:srgbClr val="000000"/>
                </a:solidFill>
                <a:latin typeface="Constantia"/>
                <a:ea typeface="DejaVu Sans"/>
              </a:rPr>
              <a:t>But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create space in which they can learn to make their own decisions. Example: Pocket money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After age 10, give them step by step more space for making their own decisions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Clarity</a:t>
            </a: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Be trustworthy: A promise is a promise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Reward them: Example: for household chores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Have a clear and direct teaching style:</a:t>
            </a:r>
            <a:endParaRPr/>
          </a:p>
          <a:p>
            <a:pPr>
              <a:lnSpc>
                <a:spcPct val="100000"/>
              </a:lnSpc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Example: Immediate and clear consequences, comprehensible to the child. Announcement and reaction, no discussions in general (exceptions allowed ;-))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57200" y="1280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 dirty="0">
                <a:solidFill>
                  <a:srgbClr val="04617B"/>
                </a:solidFill>
                <a:latin typeface="Calibri"/>
                <a:ea typeface="DejaVu Sans"/>
              </a:rPr>
              <a:t>General Principles for Raising </a:t>
            </a:r>
            <a:r>
              <a:rPr lang="en-US" sz="5000" strike="noStrike" dirty="0" smtClean="0">
                <a:solidFill>
                  <a:srgbClr val="04617B"/>
                </a:solidFill>
                <a:latin typeface="Calibri"/>
                <a:ea typeface="DejaVu Sans"/>
              </a:rPr>
              <a:t>Children: </a:t>
            </a:r>
            <a:r>
              <a:rPr lang="en-US" sz="4000" dirty="0" smtClean="0">
                <a:solidFill>
                  <a:srgbClr val="FF0000"/>
                </a:solidFill>
              </a:rPr>
              <a:t>We want the best for our child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dirty="0" smtClean="0">
              <a:latin typeface="Constantia" pitchFamily="18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dirty="0" smtClean="0">
                <a:latin typeface="Constantia" pitchFamily="18" charset="0"/>
              </a:rPr>
              <a:t>No child is the same. Treat them like individuals. </a:t>
            </a:r>
            <a:endParaRPr sz="2600" dirty="0">
              <a:latin typeface="Constantia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Authenticity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Be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 (</a:t>
            </a:r>
            <a:r>
              <a:rPr lang="en-US" sz="2600" strike="noStrike" dirty="0" err="1">
                <a:solidFill>
                  <a:srgbClr val="000000"/>
                </a:solidFill>
                <a:latin typeface="Constantia"/>
                <a:ea typeface="DejaVu Sans"/>
              </a:rPr>
              <a:t>wo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)man of your word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Be yourself, always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</a:t>
            </a:r>
            <a:r>
              <a:rPr lang="en-US" sz="5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Faith/God/Bible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Establish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 culture of asking questions/encouraging curiosity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Rituals in daily life: Prayers and Bible reading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Learn God's Word/Bible verses together with them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Pray together: Asking for help, thanking for support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Trustworthy/Reliable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Foster closeness and reassure them that you will love them, no matter what happens!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Culture of Knowledge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Encourage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the question “Why?”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Ask them how something works…happens…etc. and teach them, sharing your knowledge, experiences and treasures!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“Less is more” (materials, activities…): slow down and set a focus = more success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Teach them how to make decisions: To ponder facts and emotions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83568" y="404664"/>
            <a:ext cx="8227800" cy="2304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5000" strike="noStrike" dirty="0" smtClean="0">
                <a:solidFill>
                  <a:srgbClr val="04617B"/>
                </a:solidFill>
                <a:latin typeface="Calibri"/>
                <a:ea typeface="DejaVu Sans"/>
              </a:rPr>
              <a:t>General </a:t>
            </a:r>
            <a:r>
              <a:rPr lang="en-US" sz="5000" strike="noStrike" dirty="0">
                <a:solidFill>
                  <a:srgbClr val="04617B"/>
                </a:solidFill>
                <a:latin typeface="Calibri"/>
                <a:ea typeface="DejaVu Sans"/>
              </a:rPr>
              <a:t>Principles for Raising Children: </a:t>
            </a:r>
            <a:r>
              <a:rPr lang="en-US" sz="5000" strike="noStrike" dirty="0">
                <a:solidFill>
                  <a:srgbClr val="FF0000"/>
                </a:solidFill>
                <a:latin typeface="Calibri"/>
                <a:ea typeface="DejaVu Sans"/>
              </a:rPr>
              <a:t>God's Model for Men and Women</a:t>
            </a:r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Be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role models: as men and women, parents, a couple, Christians, etc.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Understanding of Faith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Emotionally-based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faith is weak, Bible-based faith is strong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u="sng" strike="noStrike" dirty="0">
                <a:solidFill>
                  <a:srgbClr val="000000"/>
                </a:solidFill>
                <a:latin typeface="Constantia"/>
                <a:ea typeface="DejaVu Sans"/>
              </a:rPr>
              <a:t>Knowledge of God's Word: Study it together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We are His people! Serve Him… and live our lives together with Him. He has the best plan for us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Jesus and the Father are our role models: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600" strike="noStrike" dirty="0">
                <a:solidFill>
                  <a:srgbClr val="FF0000"/>
                </a:solidFill>
                <a:latin typeface="Constantia"/>
                <a:ea typeface="DejaVu Sans"/>
              </a:rPr>
              <a:t>Keep that in mind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67544" y="476672"/>
            <a:ext cx="8227800" cy="2088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5000" strike="noStrike" dirty="0" smtClean="0">
              <a:solidFill>
                <a:srgbClr val="04617B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5000" strike="noStrike" dirty="0" smtClean="0">
                <a:solidFill>
                  <a:srgbClr val="04617B"/>
                </a:solidFill>
                <a:latin typeface="Calibri"/>
                <a:ea typeface="DejaVu Sans"/>
              </a:rPr>
              <a:t>General </a:t>
            </a:r>
            <a:r>
              <a:rPr lang="en-US" sz="5000" strike="noStrike" dirty="0">
                <a:solidFill>
                  <a:srgbClr val="04617B"/>
                </a:solidFill>
                <a:latin typeface="Calibri"/>
                <a:ea typeface="DejaVu Sans"/>
              </a:rPr>
              <a:t>Principles for Raising Children: </a:t>
            </a:r>
            <a:r>
              <a:rPr lang="en-US" sz="5000" strike="noStrike" dirty="0">
                <a:solidFill>
                  <a:srgbClr val="FF0000"/>
                </a:solidFill>
                <a:latin typeface="Calibri"/>
                <a:ea typeface="DejaVu Sans"/>
              </a:rPr>
              <a:t>Develop God's Gifts to Them</a:t>
            </a:r>
            <a:endParaRPr dirty="0"/>
          </a:p>
        </p:txBody>
      </p:sp>
      <p:sp>
        <p:nvSpPr>
          <p:cNvPr id="238" name="CustomShape 2"/>
          <p:cNvSpPr/>
          <p:nvPr/>
        </p:nvSpPr>
        <p:spPr>
          <a:xfrm>
            <a:off x="457200" y="2348880"/>
            <a:ext cx="8227800" cy="39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Develop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the gifts from God in your child; teach them and guide them.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Provide for Them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Have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 project together: e.g. read with them, visit a retirement home, etc.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The best for them: orientated on God's Word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FF0000"/>
                </a:solidFill>
                <a:latin typeface="Constantia"/>
                <a:ea typeface="DejaVu Sans"/>
              </a:rPr>
              <a:t>Take care of their needs (!): make time for them, etc.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Be a 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counterpart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Warm-hearted/Caring</a:t>
            </a:r>
            <a:endParaRPr/>
          </a:p>
        </p:txBody>
      </p:sp>
      <p:sp>
        <p:nvSpPr>
          <p:cNvPr id="242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Special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days only for daughters/sons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Sports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Hugs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Smile at them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Allow closeness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Respect</a:t>
            </a:r>
            <a:endParaRPr/>
          </a:p>
        </p:txBody>
      </p:sp>
      <p:sp>
        <p:nvSpPr>
          <p:cNvPr id="244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Respect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(such as knocking on the children's doors before entering): honesty and trustworthiness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Give them their own space (bad extremes: helicopter parents </a:t>
            </a:r>
            <a:r>
              <a:rPr lang="en-US" sz="2600" strike="noStrike" dirty="0" err="1">
                <a:solidFill>
                  <a:srgbClr val="59AAF2"/>
                </a:solidFill>
                <a:latin typeface="Constantia"/>
                <a:ea typeface="DejaVu Sans"/>
              </a:rPr>
              <a:t>vs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not caring)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0000"/>
                </a:solidFill>
                <a:latin typeface="Calibri"/>
                <a:ea typeface="DejaVu Sans"/>
              </a:rPr>
              <a:t>Own Experiences</a:t>
            </a:r>
            <a:endParaRPr/>
          </a:p>
        </p:txBody>
      </p:sp>
      <p:sp>
        <p:nvSpPr>
          <p:cNvPr id="246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Be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a counselor but encourage them to have their own experiences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Principles for Raising Children: </a:t>
            </a:r>
            <a:r>
              <a:rPr lang="en-US" sz="5000" strike="noStrike">
                <a:solidFill>
                  <a:srgbClr val="FF3333"/>
                </a:solidFill>
                <a:latin typeface="Calibri"/>
                <a:ea typeface="DejaVu Sans"/>
              </a:rPr>
              <a:t>Happiness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Laughter / optimism: Encourage smiling, jokes and a positive worldview/view of life (optimism as a Christian!)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332640"/>
            <a:ext cx="8227800" cy="15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1027800" y="1935720"/>
            <a:ext cx="3373560" cy="20235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6840" tIns="186840" rIns="186840" bIns="186840" anchor="ctr"/>
          <a:lstStyle/>
          <a:p>
            <a:pPr algn="ctr">
              <a:lnSpc>
                <a:spcPct val="90000"/>
              </a:lnSpc>
            </a:pPr>
            <a:r>
              <a:rPr lang="en-US" sz="4900" strike="noStrike">
                <a:solidFill>
                  <a:srgbClr val="000000"/>
                </a:solidFill>
                <a:latin typeface="Constantia"/>
                <a:ea typeface="DejaVu Sans"/>
              </a:rPr>
              <a:t>Emotions</a:t>
            </a:r>
            <a:endParaRPr/>
          </a:p>
        </p:txBody>
      </p:sp>
      <p:sp>
        <p:nvSpPr>
          <p:cNvPr id="251" name="CustomShape 3"/>
          <p:cNvSpPr/>
          <p:nvPr/>
        </p:nvSpPr>
        <p:spPr>
          <a:xfrm>
            <a:off x="4740840" y="1935720"/>
            <a:ext cx="3373560" cy="20235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6840" tIns="186840" rIns="186840" bIns="186840" anchor="ctr"/>
          <a:lstStyle/>
          <a:p>
            <a:pPr algn="ctr">
              <a:lnSpc>
                <a:spcPct val="90000"/>
              </a:lnSpc>
            </a:pPr>
            <a:r>
              <a:rPr lang="en-US" sz="4900" strike="noStrike">
                <a:solidFill>
                  <a:srgbClr val="000000"/>
                </a:solidFill>
                <a:latin typeface="Constantia"/>
                <a:ea typeface="DejaVu Sans"/>
              </a:rPr>
              <a:t>Knowledge</a:t>
            </a:r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1027800" y="4298760"/>
            <a:ext cx="3373560" cy="20235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6840" tIns="186840" rIns="186840" bIns="186840" anchor="ctr"/>
          <a:lstStyle/>
          <a:p>
            <a:pPr algn="ctr">
              <a:lnSpc>
                <a:spcPct val="90000"/>
              </a:lnSpc>
            </a:pPr>
            <a:r>
              <a:rPr lang="en-US" sz="4900" strike="noStrike">
                <a:solidFill>
                  <a:srgbClr val="000000"/>
                </a:solidFill>
                <a:latin typeface="Constantia"/>
                <a:ea typeface="DejaVu Sans"/>
              </a:rPr>
              <a:t>Material</a:t>
            </a:r>
            <a:endParaRPr/>
          </a:p>
        </p:txBody>
      </p:sp>
      <p:sp>
        <p:nvSpPr>
          <p:cNvPr id="253" name="CustomShape 5"/>
          <p:cNvSpPr/>
          <p:nvPr/>
        </p:nvSpPr>
        <p:spPr>
          <a:xfrm>
            <a:off x="4740840" y="4298760"/>
            <a:ext cx="3373560" cy="20235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6840" tIns="186840" rIns="186840" bIns="186840" anchor="ctr"/>
          <a:lstStyle/>
          <a:p>
            <a:pPr algn="ctr">
              <a:lnSpc>
                <a:spcPct val="90000"/>
              </a:lnSpc>
            </a:pPr>
            <a:r>
              <a:rPr lang="en-US" sz="4900" strike="noStrike">
                <a:solidFill>
                  <a:srgbClr val="000000"/>
                </a:solidFill>
                <a:latin typeface="Constantia"/>
                <a:ea typeface="DejaVu Sans"/>
              </a:rPr>
              <a:t>Social</a:t>
            </a:r>
            <a:endParaRPr/>
          </a:p>
        </p:txBody>
      </p:sp>
      <p:sp>
        <p:nvSpPr>
          <p:cNvPr id="254" name="CustomShape 6"/>
          <p:cNvSpPr/>
          <p:nvPr/>
        </p:nvSpPr>
        <p:spPr>
          <a:xfrm>
            <a:off x="4572000" y="1917000"/>
            <a:ext cx="360" cy="430200"/>
          </a:xfrm>
          <a:prstGeom prst="straightConnector1">
            <a:avLst/>
          </a:prstGeom>
          <a:noFill/>
          <a:ln>
            <a:solidFill>
              <a:srgbClr val="095294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7"/>
          <p:cNvSpPr/>
          <p:nvPr/>
        </p:nvSpPr>
        <p:spPr>
          <a:xfrm>
            <a:off x="1043640" y="836640"/>
            <a:ext cx="705492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strike="noStrike">
                <a:solidFill>
                  <a:srgbClr val="000000"/>
                </a:solidFill>
                <a:latin typeface="Constantia"/>
                <a:ea typeface="DejaVu Sans"/>
              </a:rPr>
              <a:t>Components/fields of family life: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onstantia"/>
                <a:ea typeface="DejaVu Sans"/>
              </a:rPr>
              <a:t>The Cross in everything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Expression of Emotions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Sexuality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Touching and hugs- for comfort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Closeness- fostered by openness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Positive thinking: Encouraging and supportive words, gestures…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ctr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Knowledge</a:t>
            </a:r>
            <a:endParaRPr/>
          </a:p>
        </p:txBody>
      </p:sp>
      <p:sp>
        <p:nvSpPr>
          <p:cNvPr id="259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Values: Family traditions, cultural values, biblical knowledge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Experiences: 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Give them space and opportunities 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Share your experiences with your child so that they can learn from them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Insights: Give them the best from God's Word (wisdom and the freedom to develop their own personality)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Rituals: Have regular meals together and encourage discussions about current events and their questions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We: Our History A)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458640" y="3212640"/>
            <a:ext cx="1832760" cy="18327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/>
          <a:lstStyle/>
          <a:p>
            <a:pPr algn="ctr">
              <a:lnSpc>
                <a:spcPct val="90000"/>
              </a:lnSpc>
            </a:pPr>
            <a:r>
              <a:rPr lang="en-US" strike="noStrike">
                <a:solidFill>
                  <a:srgbClr val="FFFFFF"/>
                </a:solidFill>
                <a:latin typeface="Constantia"/>
                <a:ea typeface="DejaVu Sans"/>
              </a:rPr>
              <a:t>Socialisation of me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2441880" y="3597840"/>
            <a:ext cx="1062000" cy="1062000"/>
          </a:xfrm>
          <a:prstGeom prst="mathPlus">
            <a:avLst>
              <a:gd name="adj1" fmla="val 2352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3654720" y="3212640"/>
            <a:ext cx="1832760" cy="18327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/>
          <a:lstStyle/>
          <a:p>
            <a:pPr algn="ctr">
              <a:lnSpc>
                <a:spcPct val="90000"/>
              </a:lnSpc>
            </a:pPr>
            <a:r>
              <a:rPr lang="en-US" strike="noStrike">
                <a:solidFill>
                  <a:srgbClr val="FFFFFF"/>
                </a:solidFill>
                <a:latin typeface="Constantia"/>
                <a:ea typeface="DejaVu Sans"/>
              </a:rPr>
              <a:t>Socialisation of you</a:t>
            </a:r>
            <a:endParaRPr/>
          </a:p>
        </p:txBody>
      </p:sp>
      <p:sp>
        <p:nvSpPr>
          <p:cNvPr id="130" name="CustomShape 5"/>
          <p:cNvSpPr/>
          <p:nvPr/>
        </p:nvSpPr>
        <p:spPr>
          <a:xfrm>
            <a:off x="5638320" y="3597840"/>
            <a:ext cx="1062000" cy="10620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6"/>
          <p:cNvSpPr/>
          <p:nvPr/>
        </p:nvSpPr>
        <p:spPr>
          <a:xfrm>
            <a:off x="6851160" y="3212640"/>
            <a:ext cx="1832760" cy="18327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/>
          <a:lstStyle/>
          <a:p>
            <a:pPr algn="ctr">
              <a:lnSpc>
                <a:spcPct val="90000"/>
              </a:lnSpc>
            </a:pPr>
            <a:r>
              <a:rPr lang="en-US" strike="noStrike">
                <a:solidFill>
                  <a:srgbClr val="FFFFFF"/>
                </a:solidFill>
                <a:latin typeface="Constantia"/>
                <a:ea typeface="DejaVu Sans"/>
              </a:rPr>
              <a:t>We!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257040"/>
            <a:ext cx="8227800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Knowledge</a:t>
            </a:r>
            <a:endParaRPr/>
          </a:p>
        </p:txBody>
      </p:sp>
      <p:sp>
        <p:nvSpPr>
          <p:cNvPr id="261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Music: Sing together, teach them an instrument…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Sports: Together with your children; help them take care of their health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Nutrition: Show them how to bake and cook and what good nutrition 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Creativity: Have creative projects and encourage curiosity, reading and writing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Awareness: Take time to observe and admire nature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Knowledge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lang="en-US" sz="2600" u="sng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600" u="sng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Foster </a:t>
            </a:r>
            <a:r>
              <a:rPr lang="en-US" sz="2600" u="sng" strike="noStrike" dirty="0">
                <a:solidFill>
                  <a:srgbClr val="59AAF2"/>
                </a:solidFill>
                <a:latin typeface="Constantia"/>
                <a:ea typeface="DejaVu Sans"/>
              </a:rPr>
              <a:t>their independence- Teach them how to: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Have confidence in themselves, God and their family 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Develop self-awareness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Know their strengths and weaknesses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Material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Provide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them with: food, clothes, money, etc.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Savings: Teach them how to save money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Environmental sustainability: Teach them how to take care of the environment by saving energy, water, etc.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Social</a:t>
            </a:r>
            <a:endParaRPr/>
          </a:p>
        </p:txBody>
      </p:sp>
      <p:sp>
        <p:nvSpPr>
          <p:cNvPr id="267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God's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reality in everything: Be a witness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Responsibility to share with others and to serve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Examples: Christmas singing in a children's hospital or visiting a retirement home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Graham foundation: “Operation Christmas Child”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Social</a:t>
            </a:r>
            <a:endParaRPr/>
          </a:p>
        </p:txBody>
      </p:sp>
      <p:sp>
        <p:nvSpPr>
          <p:cNvPr id="269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Be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respectful of others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Donate money and ask them to do the same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Protection of the family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Foster cultural awareness: Have a pen friend in another country; travel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Hospitality: invite others- their friends- over and set a great example in sharing, etc.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Time to reflect</a:t>
            </a:r>
            <a:endParaRPr/>
          </a:p>
        </p:txBody>
      </p:sp>
      <p:sp>
        <p:nvSpPr>
          <p:cNvPr id="271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Ask yourself and your partner frequently: Is everything alright?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600" b="1" strike="noStrike">
                <a:solidFill>
                  <a:srgbClr val="FF0000"/>
                </a:solidFill>
                <a:latin typeface="Constantia"/>
                <a:ea typeface="DejaVu Sans"/>
              </a:rPr>
              <a:t>Am I/ Are we heeding the principles?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If not: Work together with God on it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If you need help, go a professional or someone you trust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>
                <a:solidFill>
                  <a:srgbClr val="000000"/>
                </a:solidFill>
                <a:latin typeface="Constantia"/>
                <a:ea typeface="DejaVu Sans"/>
              </a:rPr>
              <a:t>Work on it together and do not talk about your partner without him/her present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it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!</a:t>
            </a:r>
            <a:r>
              <a:rPr lang="de-DE" b="1" u="sng" dirty="0">
                <a:hlinkClick r:id="rId2"/>
              </a:rPr>
              <a:t> </a:t>
            </a:r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Genesis 2, 18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: </a:t>
            </a:r>
            <a:r>
              <a:rPr lang="en-US" dirty="0" smtClean="0"/>
              <a:t>And the LORD God said, </a:t>
            </a:r>
            <a:r>
              <a:rPr lang="en-US" i="1" dirty="0" smtClean="0"/>
              <a:t>It is</a:t>
            </a:r>
            <a:r>
              <a:rPr lang="en-US" dirty="0" smtClean="0"/>
              <a:t> not good that the man should be alone; I will make him an help meet for him</a:t>
            </a:r>
          </a:p>
          <a:p>
            <a:pPr algn="ctr"/>
            <a:endParaRPr lang="en-US" dirty="0" smtClean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Genesis 2, 21-24</a:t>
            </a:r>
          </a:p>
          <a:p>
            <a:r>
              <a:rPr lang="en-US" sz="1600" dirty="0" smtClean="0"/>
              <a:t>And the LORD God caused a deep sleep to fall upon Adam, and he slept: and he took one of his ribs, and closed up the flesh instead thereof;</a:t>
            </a:r>
          </a:p>
          <a:p>
            <a:r>
              <a:rPr lang="en-US" sz="1600" dirty="0" smtClean="0"/>
              <a:t>22And the rib, which the LORD God had taken from man, made he a woman, and brought her unto the man. A</a:t>
            </a:r>
          </a:p>
          <a:p>
            <a:r>
              <a:rPr lang="en-US" sz="1600" dirty="0" smtClean="0"/>
              <a:t>made: Heb. </a:t>
            </a:r>
            <a:r>
              <a:rPr lang="en-US" sz="1600" dirty="0" err="1" smtClean="0"/>
              <a:t>builded</a:t>
            </a:r>
            <a:endParaRPr lang="en-US" sz="1600" dirty="0" smtClean="0"/>
          </a:p>
          <a:p>
            <a:r>
              <a:rPr lang="en-US" sz="1600" dirty="0" smtClean="0"/>
              <a:t>23And Adam said, This </a:t>
            </a:r>
            <a:r>
              <a:rPr lang="en-US" sz="1600" i="1" dirty="0" smtClean="0"/>
              <a:t>is</a:t>
            </a:r>
            <a:r>
              <a:rPr lang="en-US" sz="1600" dirty="0" smtClean="0"/>
              <a:t> now bone of my bones, and flesh of my flesh: she shall be called Woman, because she was taken out of Man. A B</a:t>
            </a:r>
          </a:p>
          <a:p>
            <a:r>
              <a:rPr lang="en-US" sz="1600" dirty="0" smtClean="0"/>
              <a:t>Woman: Heb. </a:t>
            </a:r>
            <a:r>
              <a:rPr lang="en-US" sz="1600" dirty="0" err="1" smtClean="0"/>
              <a:t>Isha</a:t>
            </a:r>
            <a:endParaRPr lang="en-US" sz="1600" dirty="0" smtClean="0"/>
          </a:p>
          <a:p>
            <a:r>
              <a:rPr lang="en-US" sz="1600" dirty="0" smtClean="0"/>
              <a:t>Man: Heb. </a:t>
            </a:r>
            <a:r>
              <a:rPr lang="en-US" sz="1600" dirty="0" err="1" smtClean="0"/>
              <a:t>Ish</a:t>
            </a:r>
            <a:endParaRPr lang="en-US" sz="1600" dirty="0" smtClean="0"/>
          </a:p>
          <a:p>
            <a:r>
              <a:rPr lang="en-US" sz="1600" dirty="0" smtClean="0"/>
              <a:t>24Therefore shall a man leave his father and his mother, and shall cleave unto his wife: and they shall be one flesh.</a:t>
            </a: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it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!</a:t>
            </a:r>
            <a:r>
              <a:rPr lang="de-DE" b="1" u="sng" dirty="0">
                <a:hlinkClick r:id="rId2"/>
              </a:rPr>
              <a:t> </a:t>
            </a:r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Proverbs, 5, 15-19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Drink waters out of </a:t>
            </a:r>
            <a:r>
              <a:rPr lang="en-US" dirty="0" err="1" smtClean="0"/>
              <a:t>thine</a:t>
            </a:r>
            <a:r>
              <a:rPr lang="en-US" dirty="0" smtClean="0"/>
              <a:t> own cistern, and running waters out of </a:t>
            </a:r>
            <a:r>
              <a:rPr lang="en-US" dirty="0" err="1" smtClean="0"/>
              <a:t>thine</a:t>
            </a:r>
            <a:r>
              <a:rPr lang="en-US" dirty="0" smtClean="0"/>
              <a:t> own well.</a:t>
            </a:r>
          </a:p>
          <a:p>
            <a:r>
              <a:rPr lang="en-US" dirty="0" smtClean="0"/>
              <a:t>16Let thy fountains be dispersed abroad, </a:t>
            </a:r>
            <a:r>
              <a:rPr lang="en-US" i="1" dirty="0" smtClean="0"/>
              <a:t>and</a:t>
            </a:r>
            <a:r>
              <a:rPr lang="en-US" dirty="0" smtClean="0"/>
              <a:t> rivers of waters in the streets.</a:t>
            </a:r>
          </a:p>
          <a:p>
            <a:r>
              <a:rPr lang="en-US" dirty="0" smtClean="0"/>
              <a:t>17Let them be only </a:t>
            </a:r>
            <a:r>
              <a:rPr lang="en-US" dirty="0" err="1" smtClean="0"/>
              <a:t>thine</a:t>
            </a:r>
            <a:r>
              <a:rPr lang="en-US" dirty="0" smtClean="0"/>
              <a:t> own, and not strangers' with thee.</a:t>
            </a:r>
          </a:p>
          <a:p>
            <a:r>
              <a:rPr lang="en-US" dirty="0" smtClean="0"/>
              <a:t>18Let thy fountain be blessed: and rejoice with the wife of thy youth.</a:t>
            </a:r>
          </a:p>
          <a:p>
            <a:r>
              <a:rPr lang="en-US" dirty="0" smtClean="0"/>
              <a:t>19</a:t>
            </a:r>
            <a:r>
              <a:rPr lang="en-US" i="1" dirty="0" smtClean="0"/>
              <a:t>Let her be as</a:t>
            </a:r>
            <a:r>
              <a:rPr lang="en-US" dirty="0" smtClean="0"/>
              <a:t> the loving hind and pleasant roe; let her breasts satisfy thee at all times; and be thou ravished always with her love</a:t>
            </a: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it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!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Psalm 127</a:t>
            </a:r>
            <a:r>
              <a:rPr lang="de-DE" b="1" u="sng" dirty="0" smtClean="0">
                <a:hlinkClick r:id="rId2"/>
              </a:rPr>
              <a:t> </a:t>
            </a:r>
            <a:r>
              <a:rPr lang="de-DE" b="1" u="sng" dirty="0" smtClean="0">
                <a:solidFill>
                  <a:srgbClr val="00B0F0"/>
                </a:solidFill>
                <a:hlinkClick r:id="rId2"/>
              </a:rPr>
              <a:t> </a:t>
            </a:r>
          </a:p>
          <a:p>
            <a:r>
              <a:rPr lang="en-US" dirty="0" smtClean="0"/>
              <a:t>Except the LORD build the house, they </a:t>
            </a:r>
            <a:r>
              <a:rPr lang="en-US" dirty="0" err="1" smtClean="0"/>
              <a:t>labour</a:t>
            </a:r>
            <a:r>
              <a:rPr lang="en-US" dirty="0" smtClean="0"/>
              <a:t> in vain that build it: except the LORD keep the city, the watchman </a:t>
            </a:r>
            <a:r>
              <a:rPr lang="en-US" dirty="0" err="1" smtClean="0"/>
              <a:t>waketh</a:t>
            </a:r>
            <a:r>
              <a:rPr lang="en-US" dirty="0" smtClean="0"/>
              <a:t> </a:t>
            </a:r>
            <a:r>
              <a:rPr lang="en-US" i="1" dirty="0" smtClean="0"/>
              <a:t>but</a:t>
            </a:r>
            <a:r>
              <a:rPr lang="en-US" dirty="0" smtClean="0"/>
              <a:t> in vain. A</a:t>
            </a:r>
          </a:p>
          <a:p>
            <a:r>
              <a:rPr lang="en-US" dirty="0" smtClean="0"/>
              <a:t>that...: Heb. that are builders of it in it</a:t>
            </a:r>
          </a:p>
          <a:p>
            <a:r>
              <a:rPr lang="en-US" dirty="0" smtClean="0"/>
              <a:t>2</a:t>
            </a:r>
            <a:r>
              <a:rPr lang="en-US" i="1" dirty="0" smtClean="0"/>
              <a:t>It is</a:t>
            </a:r>
            <a:r>
              <a:rPr lang="en-US" dirty="0" smtClean="0"/>
              <a:t> vain for you to rise up early, to sit up late, to eat the bread of sorrows: </a:t>
            </a:r>
            <a:r>
              <a:rPr lang="en-US" i="1" dirty="0" smtClean="0"/>
              <a:t>for</a:t>
            </a:r>
            <a:r>
              <a:rPr lang="en-US" dirty="0" smtClean="0"/>
              <a:t> so he </a:t>
            </a:r>
            <a:r>
              <a:rPr lang="en-US" dirty="0" err="1" smtClean="0"/>
              <a:t>giveth</a:t>
            </a:r>
            <a:r>
              <a:rPr lang="en-US" dirty="0" smtClean="0"/>
              <a:t> his beloved sleep.</a:t>
            </a:r>
          </a:p>
          <a:p>
            <a:r>
              <a:rPr lang="en-US" dirty="0" smtClean="0"/>
              <a:t>3Lo, children </a:t>
            </a:r>
            <a:r>
              <a:rPr lang="en-US" i="1" dirty="0" smtClean="0"/>
              <a:t>are</a:t>
            </a:r>
            <a:r>
              <a:rPr lang="en-US" dirty="0" smtClean="0"/>
              <a:t> an heritage of the LORD: </a:t>
            </a:r>
            <a:r>
              <a:rPr lang="en-US" i="1" dirty="0" smtClean="0"/>
              <a:t>and</a:t>
            </a:r>
            <a:r>
              <a:rPr lang="en-US" dirty="0" smtClean="0"/>
              <a:t> the fruit of the womb </a:t>
            </a:r>
            <a:r>
              <a:rPr lang="en-US" i="1" dirty="0" smtClean="0"/>
              <a:t>is his</a:t>
            </a:r>
            <a:r>
              <a:rPr lang="en-US" dirty="0" smtClean="0"/>
              <a:t> reward.</a:t>
            </a:r>
          </a:p>
          <a:p>
            <a:r>
              <a:rPr lang="en-US" dirty="0" smtClean="0"/>
              <a:t>4As arrows </a:t>
            </a:r>
            <a:r>
              <a:rPr lang="en-US" i="1" dirty="0" smtClean="0"/>
              <a:t>are</a:t>
            </a:r>
            <a:r>
              <a:rPr lang="en-US" dirty="0" smtClean="0"/>
              <a:t> in the hand of a mighty man; so </a:t>
            </a:r>
            <a:r>
              <a:rPr lang="en-US" i="1" dirty="0" smtClean="0"/>
              <a:t>are</a:t>
            </a:r>
            <a:r>
              <a:rPr lang="en-US" dirty="0" smtClean="0"/>
              <a:t> children of the youth.</a:t>
            </a:r>
          </a:p>
          <a:p>
            <a:r>
              <a:rPr lang="en-US" dirty="0" smtClean="0"/>
              <a:t>5Happy </a:t>
            </a:r>
            <a:r>
              <a:rPr lang="en-US" i="1" dirty="0" smtClean="0"/>
              <a:t>is</a:t>
            </a:r>
            <a:r>
              <a:rPr lang="en-US" dirty="0" smtClean="0"/>
              <a:t> the man that hath his quiver full of them: they shall not be ashamed, but they shall speak with the enemies in the gate.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We: Our History B)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458640" y="3212640"/>
            <a:ext cx="1832760" cy="18327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17640" rIns="17640" bIns="17640" anchor="ctr"/>
          <a:lstStyle/>
          <a:p>
            <a:pPr algn="ctr">
              <a:lnSpc>
                <a:spcPct val="90000"/>
              </a:lnSpc>
            </a:pPr>
            <a:r>
              <a:rPr lang="en-US" sz="1400" strike="noStrike">
                <a:solidFill>
                  <a:srgbClr val="FFFFFF"/>
                </a:solidFill>
                <a:latin typeface="Constantia"/>
                <a:ea typeface="DejaVu Sans"/>
              </a:rPr>
              <a:t>Socialisation of me: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1400" strike="noStrike">
                <a:solidFill>
                  <a:srgbClr val="FFFFFF"/>
                </a:solidFill>
                <a:latin typeface="Constantia"/>
                <a:ea typeface="DejaVu Sans"/>
              </a:rPr>
              <a:t>…church, family, education, life plans, …</a:t>
            </a:r>
            <a:endParaRPr/>
          </a:p>
        </p:txBody>
      </p:sp>
      <p:sp>
        <p:nvSpPr>
          <p:cNvPr id="134" name="CustomShape 3"/>
          <p:cNvSpPr/>
          <p:nvPr/>
        </p:nvSpPr>
        <p:spPr>
          <a:xfrm>
            <a:off x="2441880" y="3597840"/>
            <a:ext cx="1062000" cy="1062000"/>
          </a:xfrm>
          <a:prstGeom prst="mathPlus">
            <a:avLst>
              <a:gd name="adj1" fmla="val 2352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3654720" y="3212640"/>
            <a:ext cx="1832760" cy="18327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17640" rIns="17640" bIns="17640" anchor="ctr"/>
          <a:lstStyle/>
          <a:p>
            <a:pPr algn="ctr">
              <a:lnSpc>
                <a:spcPct val="90000"/>
              </a:lnSpc>
            </a:pPr>
            <a:r>
              <a:rPr lang="en-US" sz="1400" strike="noStrike">
                <a:solidFill>
                  <a:srgbClr val="FFFFFF"/>
                </a:solidFill>
                <a:latin typeface="Constantia"/>
                <a:ea typeface="DejaVu Sans"/>
              </a:rPr>
              <a:t>Socialisation of you: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1400" strike="noStrike">
                <a:solidFill>
                  <a:srgbClr val="FFFFFF"/>
                </a:solidFill>
                <a:latin typeface="Constantia"/>
                <a:ea typeface="DejaVu Sans"/>
              </a:rPr>
              <a:t>…church, family, education, life plans, …</a:t>
            </a:r>
            <a:endParaRPr/>
          </a:p>
        </p:txBody>
      </p:sp>
      <p:sp>
        <p:nvSpPr>
          <p:cNvPr id="136" name="CustomShape 5"/>
          <p:cNvSpPr/>
          <p:nvPr/>
        </p:nvSpPr>
        <p:spPr>
          <a:xfrm>
            <a:off x="5638320" y="3597840"/>
            <a:ext cx="1062000" cy="10620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6851160" y="3212640"/>
            <a:ext cx="1832760" cy="183276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640" tIns="17640" rIns="17640" bIns="17640" anchor="ctr"/>
          <a:lstStyle/>
          <a:p>
            <a:pPr algn="ctr">
              <a:lnSpc>
                <a:spcPct val="90000"/>
              </a:lnSpc>
            </a:pPr>
            <a:r>
              <a:rPr lang="en-US" sz="1400" strike="noStrike">
                <a:solidFill>
                  <a:srgbClr val="FFFFFF"/>
                </a:solidFill>
                <a:latin typeface="Constantia"/>
                <a:ea typeface="DejaVu Sans"/>
              </a:rPr>
              <a:t>We! want to be unique, special…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It's worth it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!</a:t>
            </a:r>
            <a:r>
              <a:rPr lang="de-DE" b="1" u="sng" dirty="0"/>
              <a:t> </a:t>
            </a:r>
            <a:endParaRPr lang="de-DE" b="1" u="sng" dirty="0" smtClean="0"/>
          </a:p>
          <a:p>
            <a:pPr algn="ctr"/>
            <a:endParaRPr lang="de-DE" b="1" u="sng" dirty="0" smtClean="0"/>
          </a:p>
          <a:p>
            <a:pPr algn="ctr"/>
            <a:r>
              <a:rPr lang="de-DE" dirty="0" err="1" smtClean="0">
                <a:solidFill>
                  <a:srgbClr val="00B0F0"/>
                </a:solidFill>
              </a:rPr>
              <a:t>Proverbs</a:t>
            </a:r>
            <a:r>
              <a:rPr lang="de-DE" dirty="0" smtClean="0">
                <a:solidFill>
                  <a:srgbClr val="00B0F0"/>
                </a:solidFill>
              </a:rPr>
              <a:t> 19, 14</a:t>
            </a:r>
          </a:p>
          <a:p>
            <a:pPr algn="ctr"/>
            <a:endParaRPr lang="de-DE" dirty="0" smtClean="0">
              <a:solidFill>
                <a:srgbClr val="00B0F0"/>
              </a:solidFill>
            </a:endParaRPr>
          </a:p>
          <a:p>
            <a:pPr algn="ctr"/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14House and riches </a:t>
            </a:r>
            <a:r>
              <a:rPr lang="en-US" i="1" dirty="0" smtClean="0"/>
              <a:t>are</a:t>
            </a:r>
            <a:r>
              <a:rPr lang="en-US" dirty="0" smtClean="0"/>
              <a:t> the inheritance of fathers: and a prudent wife </a:t>
            </a:r>
            <a:r>
              <a:rPr lang="en-US" i="1" dirty="0" smtClean="0"/>
              <a:t>is</a:t>
            </a:r>
            <a:r>
              <a:rPr lang="en-US" dirty="0" smtClean="0"/>
              <a:t> from the LORD.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it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Constantia"/>
                <a:ea typeface="DejaVu Sans"/>
              </a:rPr>
              <a:t>The Preacher4, 9-12</a:t>
            </a:r>
          </a:p>
          <a:p>
            <a:pPr algn="ctr"/>
            <a:endParaRPr lang="en-US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r>
              <a:rPr lang="en-US" sz="1600" dirty="0" smtClean="0"/>
              <a:t>Two </a:t>
            </a:r>
            <a:r>
              <a:rPr lang="en-US" sz="1600" i="1" dirty="0" smtClean="0"/>
              <a:t>are</a:t>
            </a:r>
            <a:r>
              <a:rPr lang="en-US" sz="1600" dirty="0" smtClean="0"/>
              <a:t> better than one; because they have a good reward for their </a:t>
            </a:r>
            <a:r>
              <a:rPr lang="en-US" sz="1600" dirty="0" err="1" smtClean="0"/>
              <a:t>labour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10For if they fall, the one will lift up his fellow: but woe to him </a:t>
            </a:r>
            <a:r>
              <a:rPr lang="en-US" sz="1600" i="1" dirty="0" smtClean="0"/>
              <a:t>that is</a:t>
            </a:r>
            <a:r>
              <a:rPr lang="en-US" sz="1600" dirty="0" smtClean="0"/>
              <a:t> alone when he </a:t>
            </a:r>
            <a:r>
              <a:rPr lang="en-US" sz="1600" dirty="0" err="1" smtClean="0"/>
              <a:t>falleth</a:t>
            </a:r>
            <a:r>
              <a:rPr lang="en-US" sz="1600" dirty="0" smtClean="0"/>
              <a:t>; for </a:t>
            </a:r>
            <a:r>
              <a:rPr lang="en-US" sz="1600" i="1" dirty="0" smtClean="0"/>
              <a:t>he hath</a:t>
            </a:r>
            <a:r>
              <a:rPr lang="en-US" sz="1600" dirty="0" smtClean="0"/>
              <a:t> not another to help him up.</a:t>
            </a:r>
          </a:p>
          <a:p>
            <a:r>
              <a:rPr lang="en-US" sz="1600" dirty="0" smtClean="0"/>
              <a:t>11Again, if two lie together, then they have heat: but how can one be warm </a:t>
            </a:r>
            <a:r>
              <a:rPr lang="en-US" sz="1600" i="1" dirty="0" smtClean="0"/>
              <a:t>alone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12And if one prevail against him, two shall withstand him; and a threefold cord is not quickly broken.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it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Constantia"/>
                <a:ea typeface="DejaVu Sans"/>
              </a:rPr>
              <a:t>Corinthians 7, 2-5</a:t>
            </a:r>
          </a:p>
          <a:p>
            <a:pPr marL="514350" indent="-514350" algn="ctr">
              <a:buAutoNum type="arabicPeriod"/>
            </a:pPr>
            <a:endParaRPr lang="en-US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r>
              <a:rPr lang="en-US" sz="1600" dirty="0" smtClean="0"/>
              <a:t>Nevertheless, </a:t>
            </a:r>
            <a:r>
              <a:rPr lang="en-US" sz="1600" i="1" dirty="0" smtClean="0"/>
              <a:t>to avoid</a:t>
            </a:r>
            <a:r>
              <a:rPr lang="en-US" sz="1600" dirty="0" smtClean="0"/>
              <a:t> fornication, let every man have his own wife, and let every woman have her own husband.</a:t>
            </a:r>
          </a:p>
          <a:p>
            <a:r>
              <a:rPr lang="en-US" sz="1600" dirty="0" smtClean="0"/>
              <a:t>3Let the husband render unto the wife due benevolence: and likewise also the wife unto the husband.</a:t>
            </a:r>
          </a:p>
          <a:p>
            <a:r>
              <a:rPr lang="en-US" sz="1600" dirty="0" smtClean="0"/>
              <a:t>4The wife hath not power of her own body, but the husband: and likewise also the husband hath not power of his own body, but the wife.</a:t>
            </a:r>
          </a:p>
          <a:p>
            <a:r>
              <a:rPr lang="en-US" sz="1600" dirty="0" smtClean="0"/>
              <a:t>5Defraud ye not one the other, except </a:t>
            </a:r>
            <a:r>
              <a:rPr lang="en-US" sz="1600" i="1" dirty="0" smtClean="0"/>
              <a:t>it be</a:t>
            </a:r>
            <a:r>
              <a:rPr lang="en-US" sz="1600" dirty="0" smtClean="0"/>
              <a:t> with consent for a time, that ye may give yourselves to fasting and prayer; and come together again, that Satan tempt you not for your incontinency.</a:t>
            </a:r>
          </a:p>
          <a:p>
            <a:pPr marL="514350" indent="-514350" algn="ctr">
              <a:buAutoNum type="arabicPeriod"/>
            </a:pP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it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Constantia"/>
                <a:ea typeface="DejaVu Sans"/>
              </a:rPr>
              <a:t>Corinthians 11,3</a:t>
            </a:r>
          </a:p>
          <a:p>
            <a:pPr marL="514350" indent="-514350" algn="ctr">
              <a:buAutoNum type="arabicPeriod"/>
            </a:pPr>
            <a:endParaRPr lang="en-US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marL="514350" indent="-514350" algn="ctr"/>
            <a:r>
              <a:rPr lang="en-US" sz="1600" dirty="0" smtClean="0"/>
              <a:t>But I would have you know, that the head of every man is Christ; and the head of the woman </a:t>
            </a:r>
            <a:r>
              <a:rPr lang="en-US" sz="1600" i="1" dirty="0" smtClean="0"/>
              <a:t>is</a:t>
            </a:r>
            <a:r>
              <a:rPr lang="en-US" sz="1600" dirty="0" smtClean="0"/>
              <a:t> the man; and the head of Christ </a:t>
            </a:r>
            <a:r>
              <a:rPr lang="en-US" sz="1600" i="1" dirty="0" smtClean="0"/>
              <a:t>is</a:t>
            </a:r>
            <a:r>
              <a:rPr lang="en-US" sz="1600" dirty="0" smtClean="0"/>
              <a:t> God.</a:t>
            </a:r>
          </a:p>
          <a:p>
            <a:pPr marL="514350" indent="-514350" algn="ctr">
              <a:buAutoNum type="arabicPeriod"/>
            </a:pP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en-US" dirty="0"/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>
                <a:solidFill>
                  <a:srgbClr val="59AAF2"/>
                </a:solidFill>
                <a:latin typeface="Constantia"/>
                <a:ea typeface="DejaVu Sans"/>
              </a:rPr>
              <a:t>Eph. 5, 21-31</a:t>
            </a:r>
          </a:p>
          <a:p>
            <a:r>
              <a:rPr lang="en-US" sz="1200" dirty="0" smtClean="0"/>
              <a:t>Submitting yourselves one to another in the fear of God.</a:t>
            </a:r>
          </a:p>
          <a:p>
            <a:r>
              <a:rPr lang="en-US" sz="1200" dirty="0" smtClean="0"/>
              <a:t>22Wives, submit yourselves unto your own husbands, as unto the Lord.</a:t>
            </a:r>
          </a:p>
          <a:p>
            <a:r>
              <a:rPr lang="en-US" sz="1200" dirty="0" smtClean="0"/>
              <a:t>23For the husband is the head of the wife, even as Christ is the head of the church: and he is the </a:t>
            </a:r>
            <a:r>
              <a:rPr lang="en-US" sz="1200" dirty="0" err="1" smtClean="0"/>
              <a:t>saviour</a:t>
            </a:r>
            <a:r>
              <a:rPr lang="en-US" sz="1200" dirty="0" smtClean="0"/>
              <a:t> of the body.</a:t>
            </a:r>
          </a:p>
          <a:p>
            <a:r>
              <a:rPr lang="en-US" sz="1200" dirty="0" smtClean="0"/>
              <a:t>24Therefore as the church is subject unto Christ, so </a:t>
            </a:r>
            <a:r>
              <a:rPr lang="en-US" sz="1200" i="1" dirty="0" smtClean="0"/>
              <a:t>let</a:t>
            </a:r>
            <a:r>
              <a:rPr lang="en-US" sz="1200" dirty="0" smtClean="0"/>
              <a:t> the wives </a:t>
            </a:r>
            <a:r>
              <a:rPr lang="en-US" sz="1200" i="1" dirty="0" smtClean="0"/>
              <a:t>be</a:t>
            </a:r>
            <a:r>
              <a:rPr lang="en-US" sz="1200" dirty="0" smtClean="0"/>
              <a:t> to their own husbands in every thing.</a:t>
            </a:r>
          </a:p>
          <a:p>
            <a:r>
              <a:rPr lang="en-US" sz="1200" dirty="0" smtClean="0"/>
              <a:t>25Husbands, love your wives, even as Christ also loved the church, and gave himself for it;</a:t>
            </a:r>
          </a:p>
          <a:p>
            <a:r>
              <a:rPr lang="en-US" sz="1200" dirty="0" smtClean="0"/>
              <a:t>26That he might sanctify and cleanse it with the washing of water by the word,</a:t>
            </a:r>
          </a:p>
          <a:p>
            <a:r>
              <a:rPr lang="en-US" sz="1200" dirty="0" smtClean="0"/>
              <a:t>27That he might present it to himself a glorious church, not having spot, or wrinkle, or any such thing; but that it should be holy and without blemish.</a:t>
            </a:r>
          </a:p>
          <a:p>
            <a:r>
              <a:rPr lang="en-US" sz="1200" dirty="0" smtClean="0"/>
              <a:t>28So ought men to love their wives as their own bodies. He that </a:t>
            </a:r>
            <a:r>
              <a:rPr lang="en-US" sz="1200" dirty="0" err="1" smtClean="0"/>
              <a:t>loveth</a:t>
            </a:r>
            <a:r>
              <a:rPr lang="en-US" sz="1200" dirty="0" smtClean="0"/>
              <a:t> his wife </a:t>
            </a:r>
            <a:r>
              <a:rPr lang="en-US" sz="1200" dirty="0" err="1" smtClean="0"/>
              <a:t>loveth</a:t>
            </a:r>
            <a:r>
              <a:rPr lang="en-US" sz="1200" dirty="0" smtClean="0"/>
              <a:t> himself.</a:t>
            </a:r>
          </a:p>
          <a:p>
            <a:r>
              <a:rPr lang="en-US" sz="1200" dirty="0" smtClean="0"/>
              <a:t>29For no man ever yet hated his own flesh; but </a:t>
            </a:r>
            <a:r>
              <a:rPr lang="en-US" sz="1200" dirty="0" err="1" smtClean="0"/>
              <a:t>nourisheth</a:t>
            </a:r>
            <a:r>
              <a:rPr lang="en-US" sz="1200" dirty="0" smtClean="0"/>
              <a:t> and </a:t>
            </a:r>
            <a:r>
              <a:rPr lang="en-US" sz="1200" dirty="0" err="1" smtClean="0"/>
              <a:t>cherisheth</a:t>
            </a:r>
            <a:r>
              <a:rPr lang="en-US" sz="1200" dirty="0" smtClean="0"/>
              <a:t> it, even as the Lord the church:</a:t>
            </a:r>
          </a:p>
          <a:p>
            <a:r>
              <a:rPr lang="en-US" sz="1200" dirty="0" smtClean="0"/>
              <a:t>30For we are members of his body, of his flesh, and of his bones.</a:t>
            </a:r>
          </a:p>
          <a:p>
            <a:r>
              <a:rPr lang="en-US" sz="1200" dirty="0" smtClean="0"/>
              <a:t>31For this cause shall a man leave his father and mother, and shall be joined unto his wife, and they two shall be one flesh.</a:t>
            </a:r>
          </a:p>
          <a:p>
            <a:pPr marL="514350" indent="-514350" algn="ctr">
              <a:buFont typeface="Arial" pitchFamily="34" charset="0"/>
              <a:buChar char="•"/>
            </a:pP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>
                <a:solidFill>
                  <a:srgbClr val="59AAF2"/>
                </a:solidFill>
                <a:latin typeface="Constantia"/>
                <a:ea typeface="DejaVu Sans"/>
              </a:rPr>
              <a:t>Colossians 3, 18-21</a:t>
            </a:r>
          </a:p>
          <a:p>
            <a:pPr algn="ctr"/>
            <a:endParaRPr lang="en-US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r>
              <a:rPr lang="en-US" sz="1600" dirty="0" smtClean="0"/>
              <a:t>Wives, submit yourselves unto your own husbands, as it is fit in the Lord.</a:t>
            </a:r>
          </a:p>
          <a:p>
            <a:r>
              <a:rPr lang="en-US" sz="1600" dirty="0" smtClean="0"/>
              <a:t>19Husbands, love </a:t>
            </a:r>
            <a:r>
              <a:rPr lang="en-US" sz="1600" i="1" dirty="0" smtClean="0"/>
              <a:t>your</a:t>
            </a:r>
            <a:r>
              <a:rPr lang="en-US" sz="1600" dirty="0" smtClean="0"/>
              <a:t> wives, and be not bitter against them.</a:t>
            </a:r>
          </a:p>
          <a:p>
            <a:r>
              <a:rPr lang="en-US" sz="1600" dirty="0" smtClean="0"/>
              <a:t>20Children, obey </a:t>
            </a:r>
            <a:r>
              <a:rPr lang="en-US" sz="1600" i="1" dirty="0" smtClean="0"/>
              <a:t>your</a:t>
            </a:r>
            <a:r>
              <a:rPr lang="en-US" sz="1600" dirty="0" smtClean="0"/>
              <a:t> parents in all things: for this is well pleasing unto the Lord.</a:t>
            </a:r>
          </a:p>
          <a:p>
            <a:r>
              <a:rPr lang="en-US" sz="1600" dirty="0" smtClean="0"/>
              <a:t>21Fathers, provoke not your children </a:t>
            </a:r>
            <a:r>
              <a:rPr lang="en-US" sz="1600" i="1" dirty="0" smtClean="0"/>
              <a:t>to anger</a:t>
            </a:r>
            <a:r>
              <a:rPr lang="en-US" sz="1600" dirty="0" smtClean="0"/>
              <a:t>, lest they be discouraged.</a:t>
            </a:r>
          </a:p>
          <a:p>
            <a:pPr marL="514350" indent="-514350" algn="ctr">
              <a:buFont typeface="Arial" pitchFamily="34" charset="0"/>
              <a:buChar char="•"/>
            </a:pP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It's worth 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r>
              <a:rPr lang="en-US" dirty="0" smtClean="0">
                <a:solidFill>
                  <a:srgbClr val="00B0F0"/>
                </a:solidFill>
                <a:latin typeface="Constantia"/>
                <a:ea typeface="DejaVu Sans"/>
              </a:rPr>
              <a:t>Hebrew 13, 4</a:t>
            </a:r>
          </a:p>
          <a:p>
            <a:pPr marL="514350" indent="-514350" algn="ctr"/>
            <a:endParaRPr lang="en-US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marL="514350" indent="-514350" algn="ctr">
              <a:buFont typeface="Arial" pitchFamily="34" charset="0"/>
              <a:buChar char="•"/>
            </a:pPr>
            <a:r>
              <a:rPr lang="en-US" sz="2800" dirty="0" smtClean="0"/>
              <a:t>Marriage </a:t>
            </a:r>
            <a:r>
              <a:rPr lang="en-US" sz="2800" i="1" dirty="0" smtClean="0"/>
              <a:t>is</a:t>
            </a:r>
            <a:r>
              <a:rPr lang="en-US" sz="2800" dirty="0" smtClean="0"/>
              <a:t> </a:t>
            </a:r>
            <a:r>
              <a:rPr lang="en-US" sz="2800" dirty="0" err="1" smtClean="0"/>
              <a:t>honourable</a:t>
            </a:r>
            <a:r>
              <a:rPr lang="en-US" sz="2800" dirty="0" smtClean="0"/>
              <a:t> in all, and the bed undefiled: but whoremongers and adulterers God will judge</a:t>
            </a: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>
              <a:buAutoNum type="arabicPeriod"/>
            </a:pP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</a:t>
            </a:r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r>
              <a:rPr lang="en-US" dirty="0" smtClean="0">
                <a:solidFill>
                  <a:srgbClr val="59AAF2"/>
                </a:solidFill>
                <a:latin typeface="Constantia"/>
                <a:ea typeface="DejaVu Sans"/>
              </a:rPr>
              <a:t>1 Peter 3, 7</a:t>
            </a:r>
          </a:p>
          <a:p>
            <a:pPr marL="514350" indent="-514350" algn="ctr"/>
            <a:endParaRPr lang="en-US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r>
              <a:rPr lang="en-US" sz="2000" dirty="0" smtClean="0"/>
              <a:t>Likewise, ye husbands, dwell with </a:t>
            </a:r>
            <a:r>
              <a:rPr lang="en-US" sz="2000" i="1" dirty="0" smtClean="0"/>
              <a:t>them</a:t>
            </a:r>
            <a:r>
              <a:rPr lang="en-US" sz="2000" dirty="0" smtClean="0"/>
              <a:t> according to knowledge, giving </a:t>
            </a:r>
            <a:r>
              <a:rPr lang="en-US" sz="2000" dirty="0" err="1" smtClean="0"/>
              <a:t>honour</a:t>
            </a:r>
            <a:r>
              <a:rPr lang="en-US" sz="2000" dirty="0" smtClean="0"/>
              <a:t> unto the wife, as unto the weaker vessel, and as being heirs together of the grace of life; that your prayers be not hindered.</a:t>
            </a:r>
            <a:endParaRPr lang="en-US" sz="20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worth </a:t>
            </a:r>
            <a:r>
              <a:rPr lang="en-US" sz="2600" dirty="0" smtClean="0">
                <a:solidFill>
                  <a:srgbClr val="59AAF2"/>
                </a:solidFill>
                <a:latin typeface="Constantia"/>
              </a:rPr>
              <a:t>it!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Titus 2,5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2800" dirty="0" smtClean="0"/>
              <a:t>[To be] discreet, chaste, keepers at home, good, obedient to their own husbands, that the word of God be not blasphemed.</a:t>
            </a: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Constantia"/>
                <a:ea typeface="DejaVu Sans"/>
              </a:rPr>
              <a:t>Proverbs 31, 10-31</a:t>
            </a:r>
          </a:p>
          <a:p>
            <a:pPr algn="ctr"/>
            <a:endParaRPr lang="en-US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r>
              <a:rPr lang="en-US" sz="1400" dirty="0" smtClean="0"/>
              <a:t>Who can find a virtuous woman? for her price </a:t>
            </a:r>
            <a:r>
              <a:rPr lang="en-US" sz="1400" i="1" dirty="0" smtClean="0"/>
              <a:t>is</a:t>
            </a:r>
            <a:r>
              <a:rPr lang="en-US" sz="1400" dirty="0" smtClean="0"/>
              <a:t> far above rubies.</a:t>
            </a:r>
          </a:p>
          <a:p>
            <a:r>
              <a:rPr lang="en-US" sz="1400" dirty="0" smtClean="0"/>
              <a:t>11The heart of her husband doth safely trust in her, so that he shall have no need of spoil.</a:t>
            </a:r>
          </a:p>
          <a:p>
            <a:r>
              <a:rPr lang="en-US" sz="1400" dirty="0" smtClean="0"/>
              <a:t>12She will do him good and not evil all the days of her life.</a:t>
            </a:r>
          </a:p>
          <a:p>
            <a:r>
              <a:rPr lang="en-US" sz="1400" dirty="0" smtClean="0"/>
              <a:t>13She </a:t>
            </a:r>
            <a:r>
              <a:rPr lang="en-US" sz="1400" dirty="0" err="1" smtClean="0"/>
              <a:t>seeketh</a:t>
            </a:r>
            <a:r>
              <a:rPr lang="en-US" sz="1400" dirty="0" smtClean="0"/>
              <a:t> wool, and flax, and </a:t>
            </a:r>
            <a:r>
              <a:rPr lang="en-US" sz="1400" dirty="0" err="1" smtClean="0"/>
              <a:t>worketh</a:t>
            </a:r>
            <a:r>
              <a:rPr lang="en-US" sz="1400" dirty="0" smtClean="0"/>
              <a:t> willingly with her hands.</a:t>
            </a:r>
          </a:p>
          <a:p>
            <a:r>
              <a:rPr lang="en-US" sz="1400" dirty="0" smtClean="0"/>
              <a:t>14She is like the merchants' ships; she </a:t>
            </a:r>
            <a:r>
              <a:rPr lang="en-US" sz="1400" dirty="0" err="1" smtClean="0"/>
              <a:t>bringeth</a:t>
            </a:r>
            <a:r>
              <a:rPr lang="en-US" sz="1400" dirty="0" smtClean="0"/>
              <a:t> her food from afar.</a:t>
            </a:r>
          </a:p>
          <a:p>
            <a:r>
              <a:rPr lang="en-US" sz="1400" dirty="0" smtClean="0"/>
              <a:t>15She </a:t>
            </a:r>
            <a:r>
              <a:rPr lang="en-US" sz="1400" dirty="0" err="1" smtClean="0"/>
              <a:t>riseth</a:t>
            </a:r>
            <a:r>
              <a:rPr lang="en-US" sz="1400" dirty="0" smtClean="0"/>
              <a:t> also while it is yet night, and </a:t>
            </a:r>
            <a:r>
              <a:rPr lang="en-US" sz="1400" dirty="0" err="1" smtClean="0"/>
              <a:t>giveth</a:t>
            </a:r>
            <a:r>
              <a:rPr lang="en-US" sz="1400" dirty="0" smtClean="0"/>
              <a:t> meat to her household, and a portion to her maidens.</a:t>
            </a:r>
          </a:p>
          <a:p>
            <a:r>
              <a:rPr lang="en-US" sz="1400" dirty="0" smtClean="0"/>
              <a:t>16She </a:t>
            </a:r>
            <a:r>
              <a:rPr lang="en-US" sz="1400" dirty="0" err="1" smtClean="0"/>
              <a:t>considereth</a:t>
            </a:r>
            <a:r>
              <a:rPr lang="en-US" sz="1400" dirty="0" smtClean="0"/>
              <a:t> a field, and </a:t>
            </a:r>
            <a:r>
              <a:rPr lang="en-US" sz="1400" dirty="0" err="1" smtClean="0"/>
              <a:t>buyeth</a:t>
            </a:r>
            <a:r>
              <a:rPr lang="en-US" sz="1400" dirty="0" smtClean="0"/>
              <a:t> it: with the fruit of her hands she </a:t>
            </a:r>
            <a:r>
              <a:rPr lang="en-US" sz="1400" dirty="0" err="1" smtClean="0"/>
              <a:t>planteth</a:t>
            </a:r>
            <a:r>
              <a:rPr lang="en-US" sz="1400" dirty="0" smtClean="0"/>
              <a:t> a vineyard. A</a:t>
            </a:r>
          </a:p>
          <a:p>
            <a:r>
              <a:rPr lang="en-US" sz="1400" dirty="0" err="1" smtClean="0"/>
              <a:t>buyeth</a:t>
            </a:r>
            <a:r>
              <a:rPr lang="en-US" sz="1400" dirty="0" smtClean="0"/>
              <a:t>: Heb. </a:t>
            </a:r>
            <a:r>
              <a:rPr lang="en-US" sz="1400" dirty="0" err="1" smtClean="0"/>
              <a:t>taketh</a:t>
            </a:r>
            <a:endParaRPr lang="en-US" sz="1400" dirty="0" smtClean="0"/>
          </a:p>
          <a:p>
            <a:r>
              <a:rPr lang="en-US" sz="1400" dirty="0" smtClean="0"/>
              <a:t>17She </a:t>
            </a:r>
            <a:r>
              <a:rPr lang="en-US" sz="1400" dirty="0" err="1" smtClean="0"/>
              <a:t>girdeth</a:t>
            </a:r>
            <a:r>
              <a:rPr lang="en-US" sz="1400" dirty="0" smtClean="0"/>
              <a:t> her loins with strength, and </a:t>
            </a:r>
            <a:r>
              <a:rPr lang="en-US" sz="1400" dirty="0" err="1" smtClean="0"/>
              <a:t>strengtheneth</a:t>
            </a:r>
            <a:r>
              <a:rPr lang="en-US" sz="1400" dirty="0" smtClean="0"/>
              <a:t> her arms.</a:t>
            </a:r>
          </a:p>
          <a:p>
            <a:r>
              <a:rPr lang="en-US" sz="1400" dirty="0" smtClean="0"/>
              <a:t>18She </a:t>
            </a:r>
            <a:r>
              <a:rPr lang="en-US" sz="1400" dirty="0" err="1" smtClean="0"/>
              <a:t>perceiveth</a:t>
            </a:r>
            <a:r>
              <a:rPr lang="en-US" sz="1400" dirty="0" smtClean="0"/>
              <a:t> that her merchandise </a:t>
            </a:r>
            <a:r>
              <a:rPr lang="en-US" sz="1400" i="1" dirty="0" smtClean="0"/>
              <a:t>is</a:t>
            </a:r>
            <a:r>
              <a:rPr lang="en-US" sz="1400" dirty="0" smtClean="0"/>
              <a:t> good: her candle </a:t>
            </a:r>
            <a:r>
              <a:rPr lang="en-US" sz="1400" dirty="0" err="1" smtClean="0"/>
              <a:t>goeth</a:t>
            </a:r>
            <a:r>
              <a:rPr lang="en-US" sz="1400" dirty="0" smtClean="0"/>
              <a:t> not out by night. A</a:t>
            </a:r>
          </a:p>
          <a:p>
            <a:r>
              <a:rPr lang="en-US" sz="1400" dirty="0" smtClean="0"/>
              <a:t>She...: Heb. She </a:t>
            </a:r>
            <a:r>
              <a:rPr lang="en-US" sz="1400" dirty="0" err="1" smtClean="0"/>
              <a:t>tasteth</a:t>
            </a:r>
            <a:endParaRPr lang="en-US" sz="1400" dirty="0" smtClean="0"/>
          </a:p>
          <a:p>
            <a:r>
              <a:rPr lang="en-US" sz="1400" dirty="0" smtClean="0"/>
              <a:t>19She </a:t>
            </a:r>
            <a:r>
              <a:rPr lang="en-US" sz="1400" dirty="0" err="1" smtClean="0"/>
              <a:t>layeth</a:t>
            </a:r>
            <a:r>
              <a:rPr lang="en-US" sz="1400" dirty="0" smtClean="0"/>
              <a:t> her hands to the spindle, and her hands hold the distaff.</a:t>
            </a:r>
          </a:p>
          <a:p>
            <a:r>
              <a:rPr lang="en-US" sz="1400" dirty="0" smtClean="0"/>
              <a:t>20She </a:t>
            </a:r>
            <a:r>
              <a:rPr lang="en-US" sz="1400" dirty="0" err="1" smtClean="0"/>
              <a:t>stretcheth</a:t>
            </a:r>
            <a:r>
              <a:rPr lang="en-US" sz="1400" dirty="0" smtClean="0"/>
              <a:t> out her hand to the poor; yea, she </a:t>
            </a:r>
            <a:r>
              <a:rPr lang="en-US" sz="1400" dirty="0" err="1" smtClean="0"/>
              <a:t>reacheth</a:t>
            </a:r>
            <a:r>
              <a:rPr lang="en-US" sz="1400" dirty="0" smtClean="0"/>
              <a:t> forth her hands to the needy. A</a:t>
            </a:r>
          </a:p>
          <a:p>
            <a:r>
              <a:rPr lang="en-US" sz="1400" dirty="0" smtClean="0"/>
              <a:t>She...: Heb. She </a:t>
            </a:r>
            <a:r>
              <a:rPr lang="en-US" sz="1400" dirty="0" err="1" smtClean="0"/>
              <a:t>spreadeth</a:t>
            </a:r>
            <a:endParaRPr lang="en-US" sz="1400" dirty="0" smtClean="0"/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Something new!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4572000" y="3078720"/>
            <a:ext cx="238320" cy="1049400"/>
          </a:xfrm>
          <a:custGeom>
            <a:avLst/>
            <a:gdLst/>
            <a:ahLst/>
            <a:cxnLst/>
            <a:rect l="0" t="0" r="r" b="b"/>
            <a:pathLst>
              <a:path w="239972" h="1051304">
                <a:moveTo>
                  <a:pt x="0" y="0"/>
                </a:moveTo>
                <a:lnTo>
                  <a:pt x="0" y="1051303"/>
                </a:lnTo>
                <a:lnTo>
                  <a:pt x="239971" y="1051303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4331880" y="3078720"/>
            <a:ext cx="238320" cy="1049400"/>
          </a:xfrm>
          <a:custGeom>
            <a:avLst/>
            <a:gdLst/>
            <a:ahLst/>
            <a:cxnLst/>
            <a:rect l="0" t="0" r="r" b="b"/>
            <a:pathLst>
              <a:path w="239972" h="1051304">
                <a:moveTo>
                  <a:pt x="239971" y="0"/>
                </a:moveTo>
                <a:lnTo>
                  <a:pt x="239971" y="1051303"/>
                </a:lnTo>
                <a:lnTo>
                  <a:pt x="0" y="1051303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4526280" y="3078720"/>
            <a:ext cx="89640" cy="2100960"/>
          </a:xfrm>
          <a:custGeom>
            <a:avLst/>
            <a:gdLst/>
            <a:ahLst/>
            <a:cxnLst/>
            <a:rect l="0" t="0" r="r" b="b"/>
            <a:pathLst>
              <a:path w="1" h="2102607">
                <a:moveTo>
                  <a:pt x="0" y="0"/>
                </a:moveTo>
                <a:lnTo>
                  <a:pt x="0" y="210260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3429360" y="1935720"/>
            <a:ext cx="2283480" cy="1140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840" tIns="24840" rIns="24840" bIns="24840" anchor="ctr"/>
          <a:lstStyle/>
          <a:p>
            <a:pPr algn="ctr">
              <a:lnSpc>
                <a:spcPct val="90000"/>
              </a:lnSpc>
            </a:pPr>
            <a:r>
              <a:rPr lang="en-US" sz="3900" strike="noStrike">
                <a:solidFill>
                  <a:srgbClr val="FFFFFF"/>
                </a:solidFill>
                <a:latin typeface="Constantia"/>
                <a:ea typeface="DejaVu Sans"/>
              </a:rPr>
              <a:t>God/Bible</a:t>
            </a:r>
            <a:endParaRPr/>
          </a:p>
        </p:txBody>
      </p:sp>
      <p:sp>
        <p:nvSpPr>
          <p:cNvPr id="143" name="CustomShape 6"/>
          <p:cNvSpPr/>
          <p:nvPr/>
        </p:nvSpPr>
        <p:spPr>
          <a:xfrm>
            <a:off x="3429360" y="5181120"/>
            <a:ext cx="2283480" cy="1140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840" tIns="24840" rIns="24840" bIns="24840" anchor="ctr"/>
          <a:lstStyle/>
          <a:p>
            <a:pPr algn="ctr">
              <a:lnSpc>
                <a:spcPct val="90000"/>
              </a:lnSpc>
            </a:pPr>
            <a:r>
              <a:rPr lang="en-US" sz="3900" strike="noStrike">
                <a:solidFill>
                  <a:srgbClr val="FFFFFF"/>
                </a:solidFill>
                <a:latin typeface="Constantia"/>
                <a:ea typeface="DejaVu Sans"/>
              </a:rPr>
              <a:t>We!</a:t>
            </a:r>
            <a:endParaRPr/>
          </a:p>
        </p:txBody>
      </p:sp>
      <p:sp>
        <p:nvSpPr>
          <p:cNvPr id="144" name="CustomShape 7"/>
          <p:cNvSpPr/>
          <p:nvPr/>
        </p:nvSpPr>
        <p:spPr>
          <a:xfrm>
            <a:off x="2046600" y="3558600"/>
            <a:ext cx="2283480" cy="1140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840" tIns="24840" rIns="24840" bIns="24840" anchor="ctr"/>
          <a:lstStyle/>
          <a:p>
            <a:pPr algn="ctr">
              <a:lnSpc>
                <a:spcPct val="90000"/>
              </a:lnSpc>
            </a:pPr>
            <a:r>
              <a:rPr lang="en-US" sz="3900" strike="noStrike">
                <a:solidFill>
                  <a:srgbClr val="FFFFFF"/>
                </a:solidFill>
                <a:latin typeface="Constantia"/>
                <a:ea typeface="DejaVu Sans"/>
              </a:rPr>
              <a:t>I</a:t>
            </a:r>
            <a:endParaRPr/>
          </a:p>
        </p:txBody>
      </p:sp>
      <p:sp>
        <p:nvSpPr>
          <p:cNvPr id="145" name="CustomShape 8"/>
          <p:cNvSpPr/>
          <p:nvPr/>
        </p:nvSpPr>
        <p:spPr>
          <a:xfrm>
            <a:off x="4812120" y="3558600"/>
            <a:ext cx="2283480" cy="11408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840" tIns="24840" rIns="24840" bIns="24840" anchor="ctr"/>
          <a:lstStyle/>
          <a:p>
            <a:pPr algn="ctr">
              <a:lnSpc>
                <a:spcPct val="90000"/>
              </a:lnSpc>
            </a:pPr>
            <a:r>
              <a:rPr lang="en-US" sz="3900" strike="noStrike">
                <a:solidFill>
                  <a:srgbClr val="FFFFFF"/>
                </a:solidFill>
                <a:latin typeface="Constantia"/>
                <a:ea typeface="DejaVu Sans"/>
              </a:rPr>
              <a:t>You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r>
              <a:rPr lang="en-US" sz="1400" dirty="0" smtClean="0"/>
              <a:t>21She is not afraid of the snow for her household: for all her household </a:t>
            </a:r>
            <a:r>
              <a:rPr lang="en-US" sz="1400" i="1" dirty="0" smtClean="0"/>
              <a:t>are</a:t>
            </a:r>
            <a:r>
              <a:rPr lang="en-US" sz="1400" dirty="0" smtClean="0"/>
              <a:t> clothed with scarlet. A</a:t>
            </a:r>
          </a:p>
          <a:p>
            <a:r>
              <a:rPr lang="en-US" sz="1400" dirty="0" smtClean="0"/>
              <a:t>scarlet: or, double garments</a:t>
            </a:r>
          </a:p>
          <a:p>
            <a:r>
              <a:rPr lang="en-US" sz="1400" dirty="0" smtClean="0"/>
              <a:t>22She </a:t>
            </a:r>
            <a:r>
              <a:rPr lang="en-US" sz="1400" dirty="0" err="1" smtClean="0"/>
              <a:t>maketh</a:t>
            </a:r>
            <a:r>
              <a:rPr lang="en-US" sz="1400" dirty="0" smtClean="0"/>
              <a:t> herself coverings of tapestry; her clothing </a:t>
            </a:r>
            <a:r>
              <a:rPr lang="en-US" sz="1400" i="1" dirty="0" smtClean="0"/>
              <a:t>is</a:t>
            </a:r>
            <a:r>
              <a:rPr lang="en-US" sz="1400" dirty="0" smtClean="0"/>
              <a:t> silk and purple.</a:t>
            </a:r>
          </a:p>
          <a:p>
            <a:r>
              <a:rPr lang="en-US" sz="1400" dirty="0" smtClean="0"/>
              <a:t>23Her husband is known in the gates, when he </a:t>
            </a:r>
            <a:r>
              <a:rPr lang="en-US" sz="1400" dirty="0" err="1" smtClean="0"/>
              <a:t>sitteth</a:t>
            </a:r>
            <a:r>
              <a:rPr lang="en-US" sz="1400" dirty="0" smtClean="0"/>
              <a:t> among the elders of the land.</a:t>
            </a:r>
          </a:p>
          <a:p>
            <a:r>
              <a:rPr lang="en-US" sz="1400" dirty="0" smtClean="0"/>
              <a:t>24She </a:t>
            </a:r>
            <a:r>
              <a:rPr lang="en-US" sz="1400" dirty="0" err="1" smtClean="0"/>
              <a:t>maketh</a:t>
            </a:r>
            <a:r>
              <a:rPr lang="en-US" sz="1400" dirty="0" smtClean="0"/>
              <a:t> fine linen, and </a:t>
            </a:r>
            <a:r>
              <a:rPr lang="en-US" sz="1400" dirty="0" err="1" smtClean="0"/>
              <a:t>selleth</a:t>
            </a:r>
            <a:r>
              <a:rPr lang="en-US" sz="1400" dirty="0" smtClean="0"/>
              <a:t> </a:t>
            </a:r>
            <a:r>
              <a:rPr lang="en-US" sz="1400" i="1" dirty="0" smtClean="0"/>
              <a:t>it</a:t>
            </a:r>
            <a:r>
              <a:rPr lang="en-US" sz="1400" dirty="0" smtClean="0"/>
              <a:t>; and </a:t>
            </a:r>
            <a:r>
              <a:rPr lang="en-US" sz="1400" dirty="0" err="1" smtClean="0"/>
              <a:t>delivereth</a:t>
            </a:r>
            <a:r>
              <a:rPr lang="en-US" sz="1400" dirty="0" smtClean="0"/>
              <a:t> girdles unto the merchant.</a:t>
            </a:r>
          </a:p>
          <a:p>
            <a:r>
              <a:rPr lang="en-US" sz="1400" dirty="0" smtClean="0"/>
              <a:t>25Strength and </a:t>
            </a:r>
            <a:r>
              <a:rPr lang="en-US" sz="1400" dirty="0" err="1" smtClean="0"/>
              <a:t>honour</a:t>
            </a:r>
            <a:r>
              <a:rPr lang="en-US" sz="1400" dirty="0" smtClean="0"/>
              <a:t> </a:t>
            </a:r>
            <a:r>
              <a:rPr lang="en-US" sz="1400" i="1" dirty="0" smtClean="0"/>
              <a:t>are</a:t>
            </a:r>
            <a:r>
              <a:rPr lang="en-US" sz="1400" dirty="0" smtClean="0"/>
              <a:t> her clothing; and she shall rejoice in time to come.</a:t>
            </a:r>
          </a:p>
          <a:p>
            <a:r>
              <a:rPr lang="en-US" sz="1400" dirty="0" smtClean="0"/>
              <a:t>26She </a:t>
            </a:r>
            <a:r>
              <a:rPr lang="en-US" sz="1400" dirty="0" err="1" smtClean="0"/>
              <a:t>openeth</a:t>
            </a:r>
            <a:r>
              <a:rPr lang="en-US" sz="1400" dirty="0" smtClean="0"/>
              <a:t> her mouth with wisdom; and in her tongue </a:t>
            </a:r>
            <a:r>
              <a:rPr lang="en-US" sz="1400" i="1" dirty="0" smtClean="0"/>
              <a:t>is</a:t>
            </a:r>
            <a:r>
              <a:rPr lang="en-US" sz="1400" dirty="0" smtClean="0"/>
              <a:t> the law of kindness.</a:t>
            </a:r>
          </a:p>
          <a:p>
            <a:r>
              <a:rPr lang="en-US" sz="1400" dirty="0" smtClean="0"/>
              <a:t>27She </a:t>
            </a:r>
            <a:r>
              <a:rPr lang="en-US" sz="1400" dirty="0" err="1" smtClean="0"/>
              <a:t>looketh</a:t>
            </a:r>
            <a:r>
              <a:rPr lang="en-US" sz="1400" dirty="0" smtClean="0"/>
              <a:t> well to the ways of her household, and </a:t>
            </a:r>
            <a:r>
              <a:rPr lang="en-US" sz="1400" dirty="0" err="1" smtClean="0"/>
              <a:t>eateth</a:t>
            </a:r>
            <a:r>
              <a:rPr lang="en-US" sz="1400" dirty="0" smtClean="0"/>
              <a:t> not the bread of idleness.</a:t>
            </a:r>
          </a:p>
          <a:p>
            <a:r>
              <a:rPr lang="en-US" sz="1400" dirty="0" smtClean="0"/>
              <a:t>28Her children arise up, and call her blessed; her husband </a:t>
            </a:r>
            <a:r>
              <a:rPr lang="en-US" sz="1400" i="1" dirty="0" smtClean="0"/>
              <a:t>also</a:t>
            </a:r>
            <a:r>
              <a:rPr lang="en-US" sz="1400" dirty="0" smtClean="0"/>
              <a:t>, and he </a:t>
            </a:r>
            <a:r>
              <a:rPr lang="en-US" sz="1400" dirty="0" err="1" smtClean="0"/>
              <a:t>praiseth</a:t>
            </a:r>
            <a:r>
              <a:rPr lang="en-US" sz="1400" dirty="0" smtClean="0"/>
              <a:t> her.</a:t>
            </a:r>
          </a:p>
          <a:p>
            <a:r>
              <a:rPr lang="en-US" sz="1400" dirty="0" smtClean="0"/>
              <a:t>29Many daughters have done virtuously, but thou </a:t>
            </a:r>
            <a:r>
              <a:rPr lang="en-US" sz="1400" dirty="0" err="1" smtClean="0"/>
              <a:t>excellest</a:t>
            </a:r>
            <a:r>
              <a:rPr lang="en-US" sz="1400" dirty="0" smtClean="0"/>
              <a:t> them all. A</a:t>
            </a:r>
          </a:p>
          <a:p>
            <a:r>
              <a:rPr lang="en-US" sz="1400" dirty="0" smtClean="0"/>
              <a:t>have...: or, have gotten riches</a:t>
            </a:r>
          </a:p>
          <a:p>
            <a:r>
              <a:rPr lang="en-US" sz="1400" dirty="0" smtClean="0"/>
              <a:t>30Favour </a:t>
            </a:r>
            <a:r>
              <a:rPr lang="en-US" sz="1400" i="1" dirty="0" smtClean="0"/>
              <a:t>is</a:t>
            </a:r>
            <a:r>
              <a:rPr lang="en-US" sz="1400" dirty="0" smtClean="0"/>
              <a:t> deceitful, and beauty </a:t>
            </a:r>
            <a:r>
              <a:rPr lang="en-US" sz="1400" i="1" dirty="0" smtClean="0"/>
              <a:t>is</a:t>
            </a:r>
            <a:r>
              <a:rPr lang="en-US" sz="1400" dirty="0" smtClean="0"/>
              <a:t> vain: </a:t>
            </a:r>
            <a:r>
              <a:rPr lang="en-US" sz="1400" i="1" dirty="0" smtClean="0"/>
              <a:t>but</a:t>
            </a:r>
            <a:r>
              <a:rPr lang="en-US" sz="1400" dirty="0" smtClean="0"/>
              <a:t> a woman </a:t>
            </a:r>
            <a:r>
              <a:rPr lang="en-US" sz="1400" i="1" dirty="0" smtClean="0"/>
              <a:t>that</a:t>
            </a:r>
            <a:r>
              <a:rPr lang="en-US" sz="1400" dirty="0" smtClean="0"/>
              <a:t> </a:t>
            </a:r>
            <a:r>
              <a:rPr lang="en-US" sz="1400" dirty="0" err="1" smtClean="0"/>
              <a:t>feareth</a:t>
            </a:r>
            <a:r>
              <a:rPr lang="en-US" sz="1400" dirty="0" smtClean="0"/>
              <a:t> the LORD, she shall be praised.</a:t>
            </a:r>
          </a:p>
          <a:p>
            <a:r>
              <a:rPr lang="en-US" sz="1400" dirty="0" smtClean="0"/>
              <a:t>31Give her of the fruit of her hands; and let her own works praise her in the gates.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Constantia"/>
                <a:ea typeface="DejaVu Sans"/>
              </a:rPr>
              <a:t>Matthew 5, 28</a:t>
            </a: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hteck 3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But I say unto you, That whosoever </a:t>
            </a:r>
            <a:r>
              <a:rPr lang="en-US" dirty="0" err="1" smtClean="0"/>
              <a:t>looketh</a:t>
            </a:r>
            <a:r>
              <a:rPr lang="en-US" dirty="0" smtClean="0"/>
              <a:t> on a woman to lust after her hath committed adultery with her already in his heart.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Hebrews 13, 4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Marriage [is] </a:t>
            </a:r>
            <a:r>
              <a:rPr lang="en-US" dirty="0" err="1" smtClean="0"/>
              <a:t>honourable</a:t>
            </a:r>
            <a:r>
              <a:rPr lang="en-US" dirty="0" smtClean="0"/>
              <a:t> in all, and the bed undefiled: but whoremongers and adulterers God will judge.</a:t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Titus 2:4-5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sz="2800" dirty="0" smtClean="0"/>
              <a:t>- That they may teach the young women to be sober, to love their husbands, to love their children, </a:t>
            </a: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800" b="1" dirty="0" smtClean="0"/>
              <a:t>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Proverbs 14:1 –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Every wise woman </a:t>
            </a:r>
            <a:r>
              <a:rPr lang="en-US" sz="2800" dirty="0" err="1" smtClean="0"/>
              <a:t>buildeth</a:t>
            </a:r>
            <a:r>
              <a:rPr lang="en-US" sz="2800" dirty="0" smtClean="0"/>
              <a:t> her house: but the foolish </a:t>
            </a:r>
            <a:r>
              <a:rPr lang="en-US" sz="2800" dirty="0" err="1" smtClean="0"/>
              <a:t>plucketh</a:t>
            </a:r>
            <a:r>
              <a:rPr lang="en-US" sz="2800" dirty="0" smtClean="0"/>
              <a:t> it down with her hands.</a:t>
            </a: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800" b="1" dirty="0" smtClean="0"/>
              <a:t>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Deuteronomy 22:5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sz="2800" dirty="0" smtClean="0"/>
              <a:t> The woman shall not wear that which </a:t>
            </a:r>
            <a:r>
              <a:rPr lang="en-US" sz="2800" dirty="0" err="1" smtClean="0"/>
              <a:t>pertaineth</a:t>
            </a:r>
            <a:r>
              <a:rPr lang="en-US" sz="2800" dirty="0" smtClean="0"/>
              <a:t> unto a man, neither shall a man put on a woman's garment: for all that do so [are] abomination unto the LORD thy God..</a:t>
            </a:r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Proverbs 22,6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sz="2800" dirty="0" smtClean="0"/>
              <a:t>Train up a child in the way he should go: and when he is old, he will not depart from it</a:t>
            </a:r>
            <a:r>
              <a:rPr lang="en-US" sz="2800" b="1" dirty="0" smtClean="0"/>
              <a:t>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Deutoronumium</a:t>
            </a:r>
            <a:r>
              <a:rPr lang="en-US" dirty="0" smtClean="0">
                <a:solidFill>
                  <a:srgbClr val="00B0F0"/>
                </a:solidFill>
              </a:rPr>
              <a:t> 6, 6-7</a:t>
            </a:r>
          </a:p>
          <a:p>
            <a:pPr algn="ctr"/>
            <a:endParaRPr lang="en-US" sz="2800" b="1" dirty="0" smtClean="0"/>
          </a:p>
          <a:p>
            <a:r>
              <a:rPr lang="en-US" sz="2800" dirty="0" smtClean="0"/>
              <a:t>And these words, which I command thee this day, shall be in </a:t>
            </a:r>
            <a:r>
              <a:rPr lang="en-US" sz="2800" dirty="0" err="1" smtClean="0"/>
              <a:t>thine</a:t>
            </a:r>
            <a:r>
              <a:rPr lang="en-US" sz="2800" dirty="0" smtClean="0"/>
              <a:t> heart:</a:t>
            </a:r>
          </a:p>
          <a:p>
            <a:r>
              <a:rPr lang="en-US" sz="2800" dirty="0" smtClean="0"/>
              <a:t>7And thou </a:t>
            </a:r>
            <a:r>
              <a:rPr lang="en-US" sz="2800" dirty="0" err="1" smtClean="0"/>
              <a:t>shalt</a:t>
            </a:r>
            <a:r>
              <a:rPr lang="en-US" sz="2800" dirty="0" smtClean="0"/>
              <a:t> teach them diligently unto thy children, and </a:t>
            </a:r>
            <a:r>
              <a:rPr lang="en-US" sz="2800" dirty="0" err="1" smtClean="0"/>
              <a:t>shalt</a:t>
            </a:r>
            <a:r>
              <a:rPr lang="en-US" sz="2800" dirty="0" smtClean="0"/>
              <a:t> talk of them when thou </a:t>
            </a:r>
            <a:r>
              <a:rPr lang="en-US" sz="2800" dirty="0" err="1" smtClean="0"/>
              <a:t>sittest</a:t>
            </a:r>
            <a:r>
              <a:rPr lang="en-US" sz="2800" dirty="0" smtClean="0"/>
              <a:t> in </a:t>
            </a:r>
            <a:r>
              <a:rPr lang="en-US" sz="2800" dirty="0" err="1" smtClean="0"/>
              <a:t>thine</a:t>
            </a:r>
            <a:r>
              <a:rPr lang="en-US" sz="2800" dirty="0" smtClean="0"/>
              <a:t> house, and when thou </a:t>
            </a:r>
            <a:r>
              <a:rPr lang="en-US" sz="2800" dirty="0" err="1" smtClean="0"/>
              <a:t>walkest</a:t>
            </a:r>
            <a:r>
              <a:rPr lang="en-US" sz="2800" dirty="0" smtClean="0"/>
              <a:t> by the way, and when thou </a:t>
            </a:r>
            <a:r>
              <a:rPr lang="en-US" sz="2800" dirty="0" err="1" smtClean="0"/>
              <a:t>liest</a:t>
            </a:r>
            <a:r>
              <a:rPr lang="en-US" sz="2800" dirty="0" smtClean="0"/>
              <a:t> down, and when thou </a:t>
            </a:r>
            <a:r>
              <a:rPr lang="en-US" sz="2800" dirty="0" err="1" smtClean="0"/>
              <a:t>risest</a:t>
            </a:r>
            <a:r>
              <a:rPr lang="en-US" sz="2800" dirty="0" smtClean="0"/>
              <a:t> up.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</a:rPr>
              <a:t>Collossians</a:t>
            </a:r>
            <a:r>
              <a:rPr lang="en-US" sz="2800" dirty="0" smtClean="0">
                <a:solidFill>
                  <a:srgbClr val="00B0F0"/>
                </a:solidFill>
              </a:rPr>
              <a:t>, 3,21 </a:t>
            </a:r>
          </a:p>
          <a:p>
            <a:pPr algn="ctr"/>
            <a:endParaRPr lang="en-US" sz="2800" dirty="0" smtClean="0">
              <a:solidFill>
                <a:srgbClr val="00B0F0"/>
              </a:solidFill>
            </a:endParaRPr>
          </a:p>
          <a:p>
            <a:pPr algn="ctr"/>
            <a:r>
              <a:rPr lang="en-US" sz="2800" dirty="0" smtClean="0"/>
              <a:t>Fathers, provoke not your children </a:t>
            </a:r>
            <a:r>
              <a:rPr lang="en-US" sz="2800" i="1" dirty="0" smtClean="0"/>
              <a:t>to anger</a:t>
            </a:r>
            <a:r>
              <a:rPr lang="en-US" sz="2800" dirty="0" smtClean="0"/>
              <a:t>, lest they be discouraged.</a:t>
            </a:r>
            <a:endParaRPr lang="en-US" sz="2800" dirty="0" smtClean="0">
              <a:solidFill>
                <a:srgbClr val="00B0F0"/>
              </a:solidFill>
            </a:endParaRPr>
          </a:p>
          <a:p>
            <a:pPr algn="ctr"/>
            <a:endParaRPr lang="en-US" sz="2800" b="1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en-US" sz="5000" dirty="0" smtClean="0">
                <a:solidFill>
                  <a:srgbClr val="04617B"/>
                </a:solidFill>
                <a:latin typeface="Calibri"/>
                <a:ea typeface="DejaVu Sans"/>
              </a:rPr>
              <a:t>Bible verses</a:t>
            </a:r>
            <a:endParaRPr dirty="0"/>
          </a:p>
        </p:txBody>
      </p:sp>
      <p:sp>
        <p:nvSpPr>
          <p:cNvPr id="273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It's worth it!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Ephesians 6, 4</a:t>
            </a: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r>
              <a:rPr lang="en-US" dirty="0" smtClean="0"/>
              <a:t>And, ye fathers, provoke not your children to wrath: but bring them up in the nurture and admonition of the Lord.</a:t>
            </a:r>
          </a:p>
          <a:p>
            <a:pPr algn="ctr"/>
            <a:r>
              <a:rPr lang="en-US" dirty="0" smtClean="0"/>
              <a:t>.</a:t>
            </a:r>
            <a:endParaRPr lang="en-US" dirty="0" smtClean="0">
              <a:solidFill>
                <a:srgbClr val="00B0F0"/>
              </a:solidFill>
            </a:endParaRPr>
          </a:p>
          <a:p>
            <a:pPr algn="ctr"/>
            <a:endParaRPr lang="en-US" sz="2800" b="1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strike="noStrike" dirty="0" smtClean="0">
              <a:solidFill>
                <a:srgbClr val="00B0F0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en-US" sz="2600" strike="noStrike" dirty="0" smtClean="0">
                <a:solidFill>
                  <a:srgbClr val="59AAF2"/>
                </a:solidFill>
                <a:latin typeface="Constantia"/>
                <a:ea typeface="DejaVu Sans"/>
              </a:rPr>
              <a:t> </a:t>
            </a: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marL="514350" indent="-514350"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endParaRPr lang="en-US" sz="2600" strike="noStrike" dirty="0" smtClean="0">
              <a:solidFill>
                <a:srgbClr val="59AAF2"/>
              </a:solidFill>
              <a:latin typeface="Constantia"/>
              <a:ea typeface="DejaVu Sans"/>
            </a:endParaRPr>
          </a:p>
          <a:p>
            <a:pPr algn="ctr"/>
            <a:r>
              <a:rPr lang="de-DE" b="1" u="sng" dirty="0" smtClean="0">
                <a:hlinkClick r:id="rId2"/>
              </a:rPr>
              <a:t> </a:t>
            </a: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/>
            <a:endParaRPr lang="en-US" dirty="0" smtClean="0"/>
          </a:p>
          <a:p>
            <a:pPr algn="ctr"/>
            <a:endParaRPr lang="en-US" b="1" u="sng" dirty="0" smtClean="0">
              <a:hlinkClick r:id="rId2"/>
            </a:endParaRPr>
          </a:p>
          <a:p>
            <a:pPr algn="ctr"/>
            <a:endParaRPr lang="de-DE" b="1" u="sng" dirty="0" smtClean="0">
              <a:hlinkClick r:id="rId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Process of Family Foundation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460080" y="3200400"/>
            <a:ext cx="2251800" cy="1857240"/>
          </a:xfrm>
          <a:prstGeom prst="roundRect">
            <a:avLst>
              <a:gd name="adj" fmla="val 13774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2400" tIns="32400" rIns="32400" bIns="430560"/>
          <a:lstStyle/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1700" strike="noStrike">
                <a:solidFill>
                  <a:srgbClr val="000000"/>
                </a:solidFill>
                <a:latin typeface="Constantia"/>
                <a:ea typeface="DejaVu Sans"/>
              </a:rPr>
              <a:t>/</a:t>
            </a:r>
            <a:endParaRPr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1700" strike="noStrike">
                <a:solidFill>
                  <a:srgbClr val="000000"/>
                </a:solidFill>
                <a:latin typeface="Constantia"/>
                <a:ea typeface="DejaVu Sans"/>
              </a:rPr>
              <a:t>Chemistry/ Feelings</a:t>
            </a:r>
            <a:endParaRPr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1700" strike="noStrike">
                <a:solidFill>
                  <a:srgbClr val="000000"/>
                </a:solidFill>
                <a:latin typeface="Constantia"/>
                <a:ea typeface="DejaVu Sans"/>
              </a:rPr>
              <a:t>Two in front of God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1731960" y="3662280"/>
            <a:ext cx="2455200" cy="2455200"/>
          </a:xfrm>
          <a:prstGeom prst="leftCircularArrow">
            <a:avLst>
              <a:gd name="adj1" fmla="val 3039"/>
              <a:gd name="adj2" fmla="val 373037"/>
              <a:gd name="adj3" fmla="val 2148547"/>
              <a:gd name="adj4" fmla="val 9024489"/>
              <a:gd name="adj5" fmla="val 3546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4"/>
          <p:cNvSpPr/>
          <p:nvPr/>
        </p:nvSpPr>
        <p:spPr>
          <a:xfrm>
            <a:off x="960840" y="4660920"/>
            <a:ext cx="2001600" cy="794880"/>
          </a:xfrm>
          <a:prstGeom prst="roundRect">
            <a:avLst>
              <a:gd name="adj" fmla="val 13774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35640" rIns="53280" bIns="35640" anchor="ctr"/>
          <a:lstStyle/>
          <a:p>
            <a:pPr algn="ctr">
              <a:lnSpc>
                <a:spcPct val="90000"/>
              </a:lnSpc>
            </a:pPr>
            <a:r>
              <a:rPr lang="en-US" sz="2800" strike="noStrike">
                <a:solidFill>
                  <a:srgbClr val="FFFFFF"/>
                </a:solidFill>
                <a:latin typeface="Constantia"/>
                <a:ea typeface="DejaVu Sans"/>
              </a:rPr>
              <a:t>Mate choice</a:t>
            </a:r>
            <a:endParaRPr/>
          </a:p>
        </p:txBody>
      </p:sp>
      <p:sp>
        <p:nvSpPr>
          <p:cNvPr id="150" name="CustomShape 5"/>
          <p:cNvSpPr/>
          <p:nvPr/>
        </p:nvSpPr>
        <p:spPr>
          <a:xfrm>
            <a:off x="3319920" y="3200400"/>
            <a:ext cx="2251800" cy="1857240"/>
          </a:xfrm>
          <a:prstGeom prst="roundRect">
            <a:avLst>
              <a:gd name="adj" fmla="val 13774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2400" tIns="430560" rIns="32400" bIns="32400"/>
          <a:lstStyle/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1700" strike="noStrike">
                <a:solidFill>
                  <a:srgbClr val="000000"/>
                </a:solidFill>
                <a:latin typeface="Constantia"/>
                <a:ea typeface="DejaVu Sans"/>
              </a:rPr>
              <a:t>Bible: Roles of men/women in a marriage</a:t>
            </a:r>
            <a:endParaRPr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1700" strike="noStrike">
                <a:solidFill>
                  <a:srgbClr val="000000"/>
                </a:solidFill>
                <a:latin typeface="Constantia"/>
                <a:ea typeface="DejaVu Sans"/>
              </a:rPr>
              <a:t>One (We!) under God</a:t>
            </a:r>
            <a:endParaRPr/>
          </a:p>
        </p:txBody>
      </p:sp>
      <p:sp>
        <p:nvSpPr>
          <p:cNvPr id="151" name="CustomShape 6"/>
          <p:cNvSpPr/>
          <p:nvPr/>
        </p:nvSpPr>
        <p:spPr>
          <a:xfrm>
            <a:off x="4573080" y="2067480"/>
            <a:ext cx="2743200" cy="2743200"/>
          </a:xfrm>
          <a:prstGeom prst="circularArrow">
            <a:avLst>
              <a:gd name="adj1" fmla="val 2721"/>
              <a:gd name="adj2" fmla="val 331416"/>
              <a:gd name="adj3" fmla="val 19493073"/>
              <a:gd name="adj4" fmla="val 12575511"/>
              <a:gd name="adj5" fmla="val 3174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7"/>
          <p:cNvSpPr/>
          <p:nvPr/>
        </p:nvSpPr>
        <p:spPr>
          <a:xfrm>
            <a:off x="3820680" y="2802240"/>
            <a:ext cx="2001600" cy="794880"/>
          </a:xfrm>
          <a:prstGeom prst="roundRect">
            <a:avLst>
              <a:gd name="adj" fmla="val 13774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35640" rIns="53280" bIns="35640" anchor="ctr"/>
          <a:lstStyle/>
          <a:p>
            <a:pPr algn="ctr">
              <a:lnSpc>
                <a:spcPct val="90000"/>
              </a:lnSpc>
            </a:pPr>
            <a:r>
              <a:rPr lang="en-US" sz="2800" strike="noStrike">
                <a:solidFill>
                  <a:srgbClr val="FFFFFF"/>
                </a:solidFill>
                <a:latin typeface="Constantia"/>
                <a:ea typeface="DejaVu Sans"/>
              </a:rPr>
              <a:t>Marriage</a:t>
            </a:r>
            <a:endParaRPr/>
          </a:p>
        </p:txBody>
      </p:sp>
      <p:sp>
        <p:nvSpPr>
          <p:cNvPr id="153" name="CustomShape 8"/>
          <p:cNvSpPr/>
          <p:nvPr/>
        </p:nvSpPr>
        <p:spPr>
          <a:xfrm>
            <a:off x="6179760" y="3200400"/>
            <a:ext cx="2251800" cy="1857240"/>
          </a:xfrm>
          <a:prstGeom prst="roundRect">
            <a:avLst>
              <a:gd name="adj" fmla="val 13774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2400" tIns="32400" rIns="32400" bIns="430560"/>
          <a:lstStyle/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1700" strike="noStrike">
                <a:solidFill>
                  <a:srgbClr val="000000"/>
                </a:solidFill>
                <a:latin typeface="Constantia"/>
                <a:ea typeface="DejaVu Sans"/>
              </a:rPr>
              <a:t>Bible: Roles of men/women in a family life</a:t>
            </a:r>
            <a:endParaRPr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1700" strike="noStrike">
                <a:solidFill>
                  <a:srgbClr val="000000"/>
                </a:solidFill>
                <a:latin typeface="Constantia"/>
                <a:ea typeface="DejaVu Sans"/>
              </a:rPr>
              <a:t>Responsible for the children</a:t>
            </a:r>
            <a:endParaRPr/>
          </a:p>
        </p:txBody>
      </p:sp>
      <p:sp>
        <p:nvSpPr>
          <p:cNvPr id="154" name="CustomShape 9"/>
          <p:cNvSpPr/>
          <p:nvPr/>
        </p:nvSpPr>
        <p:spPr>
          <a:xfrm>
            <a:off x="6680520" y="4660920"/>
            <a:ext cx="2001600" cy="794880"/>
          </a:xfrm>
          <a:prstGeom prst="roundRect">
            <a:avLst>
              <a:gd name="adj" fmla="val 13774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35640" rIns="53280" bIns="35640" anchor="ctr"/>
          <a:lstStyle/>
          <a:p>
            <a:pPr algn="ctr">
              <a:lnSpc>
                <a:spcPct val="90000"/>
              </a:lnSpc>
            </a:pPr>
            <a:r>
              <a:rPr lang="en-US" sz="2800" strike="noStrike">
                <a:solidFill>
                  <a:srgbClr val="FFFFFF"/>
                </a:solidFill>
                <a:latin typeface="Constantia"/>
                <a:ea typeface="DejaVu Sans"/>
              </a:rPr>
              <a:t>Family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Foundations for a Good Relationship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461160" y="2007720"/>
            <a:ext cx="1910160" cy="1315440"/>
          </a:xfrm>
          <a:prstGeom prst="roundRect">
            <a:avLst>
              <a:gd name="adj" fmla="val 13782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461160" y="3324960"/>
            <a:ext cx="19101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0"/>
          <a:lstStyle/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LOVE- feelings and actions </a:t>
            </a:r>
            <a:endParaRPr/>
          </a:p>
        </p:txBody>
      </p:sp>
      <p:sp>
        <p:nvSpPr>
          <p:cNvPr id="158" name="CustomShape 4"/>
          <p:cNvSpPr/>
          <p:nvPr/>
        </p:nvSpPr>
        <p:spPr>
          <a:xfrm>
            <a:off x="2564280" y="2007720"/>
            <a:ext cx="1910160" cy="1315440"/>
          </a:xfrm>
          <a:prstGeom prst="roundRect">
            <a:avLst>
              <a:gd name="adj" fmla="val 13782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2564280" y="3324960"/>
            <a:ext cx="19101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0"/>
          <a:lstStyle/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Unity (We!) under God</a:t>
            </a:r>
            <a:endParaRPr/>
          </a:p>
        </p:txBody>
      </p:sp>
      <p:sp>
        <p:nvSpPr>
          <p:cNvPr id="160" name="CustomShape 6"/>
          <p:cNvSpPr/>
          <p:nvPr/>
        </p:nvSpPr>
        <p:spPr>
          <a:xfrm>
            <a:off x="4667760" y="2007720"/>
            <a:ext cx="1910160" cy="1315440"/>
          </a:xfrm>
          <a:prstGeom prst="roundRect">
            <a:avLst>
              <a:gd name="adj" fmla="val 13782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7"/>
          <p:cNvSpPr/>
          <p:nvPr/>
        </p:nvSpPr>
        <p:spPr>
          <a:xfrm>
            <a:off x="4667760" y="3324960"/>
            <a:ext cx="19101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0"/>
          <a:lstStyle/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Communication: verbal and non-verbal</a:t>
            </a:r>
            <a:endParaRPr/>
          </a:p>
        </p:txBody>
      </p:sp>
      <p:sp>
        <p:nvSpPr>
          <p:cNvPr id="162" name="CustomShape 8"/>
          <p:cNvSpPr/>
          <p:nvPr/>
        </p:nvSpPr>
        <p:spPr>
          <a:xfrm>
            <a:off x="6770880" y="2007720"/>
            <a:ext cx="1910160" cy="1315440"/>
          </a:xfrm>
          <a:prstGeom prst="roundRect">
            <a:avLst>
              <a:gd name="adj" fmla="val 13782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9"/>
          <p:cNvSpPr/>
          <p:nvPr/>
        </p:nvSpPr>
        <p:spPr>
          <a:xfrm>
            <a:off x="6770880" y="3324960"/>
            <a:ext cx="19101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0"/>
          <a:lstStyle/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Meeting of our </a:t>
            </a:r>
            <a:r>
              <a:rPr lang="en-US" sz="1100" strike="noStrike">
                <a:solidFill>
                  <a:srgbClr val="FF0000"/>
                </a:solidFill>
                <a:latin typeface="Constantia"/>
                <a:ea typeface="DejaVu Sans"/>
              </a:rPr>
              <a:t>needs:</a:t>
            </a: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 sexual, financial, emotional…</a:t>
            </a:r>
            <a:endParaRPr/>
          </a:p>
        </p:txBody>
      </p:sp>
      <p:sp>
        <p:nvSpPr>
          <p:cNvPr id="164" name="CustomShape 10"/>
          <p:cNvSpPr/>
          <p:nvPr/>
        </p:nvSpPr>
        <p:spPr>
          <a:xfrm>
            <a:off x="1512720" y="4225320"/>
            <a:ext cx="1910160" cy="1315440"/>
          </a:xfrm>
          <a:prstGeom prst="roundRect">
            <a:avLst>
              <a:gd name="adj" fmla="val 13782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1"/>
          <p:cNvSpPr/>
          <p:nvPr/>
        </p:nvSpPr>
        <p:spPr>
          <a:xfrm>
            <a:off x="1512720" y="5542920"/>
            <a:ext cx="19101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0"/>
          <a:lstStyle/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Trust-Honesty-Safety</a:t>
            </a:r>
            <a:endParaRPr/>
          </a:p>
        </p:txBody>
      </p:sp>
      <p:sp>
        <p:nvSpPr>
          <p:cNvPr id="166" name="CustomShape 12"/>
          <p:cNvSpPr/>
          <p:nvPr/>
        </p:nvSpPr>
        <p:spPr>
          <a:xfrm>
            <a:off x="3616200" y="4225320"/>
            <a:ext cx="1910160" cy="1315440"/>
          </a:xfrm>
          <a:prstGeom prst="roundRect">
            <a:avLst>
              <a:gd name="adj" fmla="val 13782"/>
            </a:avLst>
          </a:prstGeom>
          <a:blipFill>
            <a:blip r:embed="rId7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3"/>
          <p:cNvSpPr/>
          <p:nvPr/>
        </p:nvSpPr>
        <p:spPr>
          <a:xfrm>
            <a:off x="3616200" y="5542920"/>
            <a:ext cx="19101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0"/>
          <a:lstStyle/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Faith: God - We 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(me and you)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The Bible as guide in everything!</a:t>
            </a:r>
            <a:endParaRPr/>
          </a:p>
        </p:txBody>
      </p:sp>
      <p:sp>
        <p:nvSpPr>
          <p:cNvPr id="168" name="CustomShape 14"/>
          <p:cNvSpPr/>
          <p:nvPr/>
        </p:nvSpPr>
        <p:spPr>
          <a:xfrm>
            <a:off x="5719320" y="4225320"/>
            <a:ext cx="1910160" cy="1315440"/>
          </a:xfrm>
          <a:prstGeom prst="roundRect">
            <a:avLst>
              <a:gd name="adj" fmla="val 13782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5"/>
          <p:cNvSpPr/>
          <p:nvPr/>
        </p:nvSpPr>
        <p:spPr>
          <a:xfrm>
            <a:off x="5719320" y="5542920"/>
            <a:ext cx="19101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78120" rIns="78120" bIns="0"/>
          <a:lstStyle/>
          <a:p>
            <a:pPr algn="ctr">
              <a:lnSpc>
                <a:spcPct val="90000"/>
              </a:lnSpc>
            </a:pPr>
            <a:r>
              <a:rPr lang="en-US" sz="1100" strike="noStrike">
                <a:solidFill>
                  <a:srgbClr val="000000"/>
                </a:solidFill>
                <a:latin typeface="Constantia"/>
                <a:ea typeface="DejaVu Sans"/>
              </a:rPr>
              <a:t>Life plan-Aims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70416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en-US" sz="5000" strike="noStrike">
                <a:solidFill>
                  <a:srgbClr val="04617B"/>
                </a:solidFill>
                <a:latin typeface="Calibri"/>
                <a:ea typeface="DejaVu Sans"/>
              </a:rPr>
              <a:t>General Foundation: LOVE-Feelings and Actions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457200" y="1935360"/>
            <a:ext cx="8227800" cy="43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en-US" sz="2600" strike="noStrike" dirty="0" smtClean="0">
              <a:solidFill>
                <a:srgbClr val="000000"/>
              </a:solidFill>
              <a:latin typeface="Constantia"/>
              <a:ea typeface="DejaVu San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 smtClean="0">
                <a:solidFill>
                  <a:srgbClr val="000000"/>
                </a:solidFill>
                <a:latin typeface="Constantia"/>
                <a:ea typeface="DejaVu Sans"/>
              </a:rPr>
              <a:t>A 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promise is a promise: Marriage is for life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Give-and-take principle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1</a:t>
            </a:r>
            <a:r>
              <a:rPr lang="en-US" sz="2600" strike="noStrike" baseline="101000" dirty="0">
                <a:solidFill>
                  <a:srgbClr val="000000"/>
                </a:solidFill>
                <a:latin typeface="Constantia"/>
                <a:ea typeface="DejaVu Sans"/>
              </a:rPr>
              <a:t>st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priority is your partner – you are one! = Take care of </a:t>
            </a:r>
            <a:r>
              <a:rPr lang="en-US" sz="2600" strike="noStrike" dirty="0">
                <a:solidFill>
                  <a:srgbClr val="59AAF2"/>
                </a:solidFill>
                <a:latin typeface="Constantia"/>
                <a:ea typeface="DejaVu Sans"/>
              </a:rPr>
              <a:t>yourself</a:t>
            </a:r>
            <a:r>
              <a:rPr lang="en-US" sz="2600" strike="noStrike" dirty="0">
                <a:solidFill>
                  <a:srgbClr val="000000"/>
                </a:solidFill>
                <a:latin typeface="Constantia"/>
                <a:ea typeface="DejaVu Sans"/>
              </a:rPr>
              <a:t> and your needs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3523</Words>
  <Application>Microsoft Office PowerPoint</Application>
  <PresentationFormat>Bildschirmpräsentation (4:3)</PresentationFormat>
  <Paragraphs>1161</Paragraphs>
  <Slides>69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69</vt:i4>
      </vt:variant>
    </vt:vector>
  </HeadingPairs>
  <TitlesOfParts>
    <vt:vector size="72" baseType="lpstr">
      <vt:lpstr>Office Theme</vt:lpstr>
      <vt:lpstr>Office Theme</vt:lpstr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</dc:creator>
  <cp:lastModifiedBy>Christ</cp:lastModifiedBy>
  <cp:revision>32</cp:revision>
  <dcterms:modified xsi:type="dcterms:W3CDTF">2015-02-28T12:02:27Z</dcterms:modified>
</cp:coreProperties>
</file>