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1500A-C858-4704-99F2-336BC4DF5934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A5BA-70CF-40EA-89C2-3F8461BACDB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DBD79F-FFF9-465E-9DB0-1BED56633D51}" type="slidenum">
              <a:rPr lang="de-DE"/>
              <a:pPr/>
              <a:t>1</a:t>
            </a:fld>
            <a:endParaRPr lang="de-DE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07523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4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>
              <a:latin typeface="Arial" charset="0"/>
              <a:ea typeface="Microsoft YaHei" charset="-122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C3FB67-2C9C-479C-B708-8D912145918B}" type="slidenum">
              <a:rPr lang="de-DE"/>
              <a:pPr/>
              <a:t>2</a:t>
            </a:fld>
            <a:endParaRPr lang="de-DE"/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08547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8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>
              <a:latin typeface="Arial" charset="0"/>
              <a:ea typeface="Microsoft YaHei" charset="-122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BD58DC-2A1C-4FED-B196-0087E119A605}" type="slidenum">
              <a:rPr lang="de-DE"/>
              <a:pPr/>
              <a:t>3</a:t>
            </a:fld>
            <a:endParaRPr lang="de-DE"/>
          </a:p>
        </p:txBody>
      </p:sp>
      <p:sp>
        <p:nvSpPr>
          <p:cNvPr id="11059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10595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6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>
              <a:latin typeface="Arial" charset="0"/>
              <a:ea typeface="Microsoft YaHei" charset="-122"/>
            </a:endParaRP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F5A33D-4129-4D37-A08E-F061480D8366}" type="slidenum">
              <a:rPr lang="de-DE"/>
              <a:pPr/>
              <a:t>4</a:t>
            </a:fld>
            <a:endParaRPr lang="de-DE"/>
          </a:p>
        </p:txBody>
      </p:sp>
      <p:sp>
        <p:nvSpPr>
          <p:cNvPr id="11264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12643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>
              <a:latin typeface="Arial" charset="0"/>
              <a:ea typeface="Microsoft YaHei" charset="-122"/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FCB3DC-6A8E-437E-B6A2-4C709588083A}" type="slidenum">
              <a:rPr lang="de-DE"/>
              <a:pPr/>
              <a:t>5</a:t>
            </a:fld>
            <a:endParaRPr lang="de-DE"/>
          </a:p>
        </p:txBody>
      </p:sp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14691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>
              <a:latin typeface="Arial" charset="0"/>
              <a:ea typeface="Microsoft YaHei" charset="-122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C1435-3C00-4E04-9926-9C00DDBB9851}" type="slidenum">
              <a:rPr lang="de-DE"/>
              <a:pPr/>
              <a:t>6</a:t>
            </a:fld>
            <a:endParaRPr lang="de-DE"/>
          </a:p>
        </p:txBody>
      </p:sp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16739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>
              <a:latin typeface="Arial" charset="0"/>
              <a:ea typeface="Microsoft YaHei" charset="-122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FC08A0-B2CC-42F9-8164-2441A0271999}" type="slidenum">
              <a:rPr lang="de-DE"/>
              <a:pPr/>
              <a:t>7</a:t>
            </a:fld>
            <a:endParaRPr lang="de-DE"/>
          </a:p>
        </p:txBody>
      </p:sp>
      <p:sp>
        <p:nvSpPr>
          <p:cNvPr id="11878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18787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8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>
              <a:latin typeface="Arial" charset="0"/>
              <a:ea typeface="Microsoft YaHei" charset="-122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06FE9A-3CD7-4391-961E-AA60A9CB96D7}" type="slidenum">
              <a:rPr lang="de-DE"/>
              <a:pPr/>
              <a:t>8</a:t>
            </a:fld>
            <a:endParaRPr lang="de-DE"/>
          </a:p>
        </p:txBody>
      </p:sp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20835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>
              <a:latin typeface="Arial" charset="0"/>
              <a:ea typeface="Microsoft YaHei" charset="-122"/>
            </a:endParaRP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DD4B49-2CA2-4517-8846-2FA92250FAE5}" type="slidenum">
              <a:rPr lang="de-DE"/>
              <a:pPr/>
              <a:t>9</a:t>
            </a:fld>
            <a:endParaRPr lang="de-DE"/>
          </a:p>
        </p:txBody>
      </p:sp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18.12.2009</a:t>
            </a: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+mn-lt" charset="0"/>
              </a:rPr>
              <a:t>‹Nr.›</a:t>
            </a:r>
          </a:p>
        </p:txBody>
      </p:sp>
      <p:sp>
        <p:nvSpPr>
          <p:cNvPr id="122883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de-DE" sz="2000" dirty="0">
              <a:latin typeface="Arial" charset="0"/>
              <a:ea typeface="Microsoft YaHei" charset="-122"/>
            </a:endParaRP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200">
                <a:solidFill>
                  <a:srgbClr val="000000"/>
                </a:solidFill>
                <a:latin typeface="+mn-lt" charset="0"/>
              </a:rPr>
              <a:t>154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27.02.13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50A3222B-DBDB-44E6-99FE-CDD441EA833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6DBB-0774-403E-ADF3-2E7B8A3D6EE2}" type="datetimeFigureOut">
              <a:rPr lang="de-DE" smtClean="0"/>
              <a:t>30.05.2013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1F6A-D8E2-43F8-BD74-8F70D0D9622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14563" y="0"/>
            <a:ext cx="6643687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000250" y="0"/>
            <a:ext cx="7143750" cy="73025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000000"/>
                </a:solidFill>
                <a:latin typeface="Calibri" charset="0"/>
              </a:rPr>
              <a:t>Education: The key for a better future!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From Christian Pälchen, Teacher, Socialpadagoge and Banker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214938" y="1785938"/>
            <a:ext cx="3643312" cy="6397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143125" y="2286000"/>
            <a:ext cx="6715125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	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88" y="1143000"/>
            <a:ext cx="2457450" cy="1838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13" y="2500313"/>
            <a:ext cx="2324100" cy="1666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88" y="3286125"/>
            <a:ext cx="2286000" cy="1333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4563" y="5786438"/>
            <a:ext cx="1933575" cy="83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57875" y="5286375"/>
            <a:ext cx="2924175" cy="1190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2230438" y="2447925"/>
            <a:ext cx="4683125" cy="3048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>
                <a:solidFill>
                  <a:srgbClr val="0000FF"/>
                </a:solidFill>
                <a:latin typeface="Cambria" pitchFamily="16" charset="0"/>
                <a:cs typeface="Times New Roman" pitchFamily="16" charset="0"/>
              </a:rPr>
              <a:t>  										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784600" y="3978275"/>
            <a:ext cx="1573213" cy="579438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400" b="1">
                <a:solidFill>
                  <a:srgbClr val="0000FF"/>
                </a:solidFill>
                <a:latin typeface="Cambria" pitchFamily="16" charset="0"/>
                <a:cs typeface="Times New Roman" pitchFamily="16" charset="0"/>
              </a:rPr>
              <a:t>			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</a:tabLst>
            </a:pPr>
            <a:endParaRPr lang="de-DE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73075" y="5145088"/>
            <a:ext cx="1084263" cy="5334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</a:tabLst>
            </a:pPr>
            <a:r>
              <a:rPr lang="de-DE" sz="1100">
                <a:solidFill>
                  <a:srgbClr val="000000"/>
                </a:solidFill>
              </a:rPr>
              <a:t>		</a:t>
            </a:r>
          </a:p>
          <a:p>
            <a:pPr>
              <a:lnSpc>
                <a:spcPct val="100000"/>
              </a:lnSpc>
              <a:tabLst>
                <a:tab pos="723900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2454275" y="6005513"/>
            <a:ext cx="4233863" cy="258762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100">
                <a:solidFill>
                  <a:srgbClr val="000000"/>
                </a:solidFill>
              </a:rPr>
              <a:t>									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929188" y="1714500"/>
            <a:ext cx="392906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400" b="1">
                <a:solidFill>
                  <a:srgbClr val="FF0000"/>
                </a:solidFill>
                <a:latin typeface="Calibri" charset="0"/>
              </a:rPr>
              <a:t>Learning/Training Concept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14563" y="0"/>
            <a:ext cx="6643687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000250" y="0"/>
            <a:ext cx="7143750" cy="73025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000000"/>
                </a:solidFill>
                <a:latin typeface="Calibri" charset="0"/>
              </a:rPr>
              <a:t>Education: The key for a better future!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From Christian Pälchen, Teacher, Socialpadagoge and Banker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286000" y="1857375"/>
            <a:ext cx="6572250" cy="639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143125" y="2286000"/>
            <a:ext cx="6715125" cy="3930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FF0000"/>
                </a:solidFill>
                <a:latin typeface="Calibri" charset="0"/>
              </a:rPr>
              <a:t>Responsibility for: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Youth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Family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  <a:p>
            <a:pPr marL="215900" indent="-215900" algn="r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3rd. World</a:t>
            </a:r>
          </a:p>
          <a:p>
            <a:pPr marL="215900" indent="-215900" algn="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  <a:p>
            <a:pPr marL="215900" indent="-215900" algn="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66FF"/>
                </a:solidFill>
                <a:latin typeface="Calibri" charset="0"/>
              </a:rPr>
              <a:t>Konzepte für: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 ein Bildungszentrum/-netzwerk für 1.  / 3rd. Welt  (Päd. Konzept, Buisnesplan etc. / rund 200 Seiten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Jugendkonferenz- / Jugendbildung: rund 100 Seiten, mehr als 40 Themenpräsentationen (Jugendthemendatenbank)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14563" y="0"/>
            <a:ext cx="6643687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000250" y="0"/>
            <a:ext cx="7143750" cy="45561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000000"/>
                </a:solidFill>
                <a:latin typeface="Calibri" charset="0"/>
              </a:rPr>
              <a:t>Bildungskonzept: Bildungszentrum/Bildungsnetzwerk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339752" y="1412776"/>
            <a:ext cx="6572250" cy="5851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 dirty="0">
                <a:solidFill>
                  <a:srgbClr val="FF0000"/>
                </a:solidFill>
                <a:latin typeface="Calibri" charset="0"/>
              </a:rPr>
              <a:t>Bildungszentrum: All in </a:t>
            </a:r>
            <a:r>
              <a:rPr lang="de-DE" b="1" dirty="0" err="1">
                <a:solidFill>
                  <a:srgbClr val="FF0000"/>
                </a:solidFill>
                <a:latin typeface="Calibri" charset="0"/>
              </a:rPr>
              <a:t>one</a:t>
            </a:r>
            <a:r>
              <a:rPr lang="de-DE" b="1" dirty="0">
                <a:solidFill>
                  <a:srgbClr val="FF0000"/>
                </a:solidFill>
                <a:latin typeface="Calibri" charset="0"/>
              </a:rPr>
              <a:t>-Short </a:t>
            </a:r>
            <a:r>
              <a:rPr lang="de-DE" b="1" dirty="0" err="1">
                <a:solidFill>
                  <a:srgbClr val="FF0000"/>
                </a:solidFill>
                <a:latin typeface="Calibri" charset="0"/>
              </a:rPr>
              <a:t>ways</a:t>
            </a:r>
            <a:endParaRPr lang="de-DE" b="1" dirty="0">
              <a:solidFill>
                <a:srgbClr val="FF0000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 dirty="0">
                <a:solidFill>
                  <a:srgbClr val="000000"/>
                </a:solidFill>
                <a:latin typeface="Calibri" charset="0"/>
              </a:rPr>
              <a:t>-Pilotbildungszentrum mit Ziel von Ablegern-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Kita- Sek.1/Sek.2-bilingualer Unterricht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Lernhilfeinstitut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Logopäden/Ergotherapeuten/Mediziner/Psychologen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Elternschule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Kooperationspartner: Sport, Industrie (Praktika, Berufsfindung etc.)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Weltweite Kooperationspartner: Gemeinden, Schulen, Hochschulen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dirty="0">
              <a:solidFill>
                <a:srgbClr val="000000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FF0000"/>
                </a:solidFill>
                <a:latin typeface="Calibri" charset="0"/>
              </a:rPr>
              <a:t>Neu: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u="sng" dirty="0">
                <a:solidFill>
                  <a:srgbClr val="000000"/>
                </a:solidFill>
                <a:latin typeface="Calibri" charset="0"/>
              </a:rPr>
              <a:t>Multiplikationsidee:  </a:t>
            </a:r>
            <a:r>
              <a:rPr lang="de-DE" dirty="0">
                <a:solidFill>
                  <a:srgbClr val="000000"/>
                </a:solidFill>
                <a:latin typeface="Calibri" charset="0"/>
              </a:rPr>
              <a:t>Ein Konzept für alle (wie z.B. </a:t>
            </a:r>
            <a:r>
              <a:rPr lang="de-DE" dirty="0" err="1">
                <a:solidFill>
                  <a:srgbClr val="000000"/>
                </a:solidFill>
                <a:latin typeface="Calibri" charset="0"/>
              </a:rPr>
              <a:t>Mc</a:t>
            </a:r>
            <a:r>
              <a:rPr lang="de-DE" dirty="0">
                <a:solidFill>
                  <a:srgbClr val="000000"/>
                </a:solidFill>
                <a:latin typeface="Calibri" charset="0"/>
              </a:rPr>
              <a:t> Donalds, Internationale Schulen Genf etc.) um </a:t>
            </a:r>
            <a:r>
              <a:rPr lang="de-DE" dirty="0" err="1">
                <a:solidFill>
                  <a:srgbClr val="000000"/>
                </a:solidFill>
                <a:latin typeface="Calibri" charset="0"/>
              </a:rPr>
              <a:t>Synergieeffekte</a:t>
            </a:r>
            <a:r>
              <a:rPr lang="de-DE" dirty="0">
                <a:solidFill>
                  <a:srgbClr val="000000"/>
                </a:solidFill>
                <a:latin typeface="Calibri" charset="0"/>
              </a:rPr>
              <a:t> wie z.B. beim Einkauf, Fortbildungen zu nutzen und </a:t>
            </a:r>
            <a:r>
              <a:rPr lang="de-DE" dirty="0">
                <a:solidFill>
                  <a:srgbClr val="0066FF"/>
                </a:solidFill>
                <a:latin typeface="Calibri" charset="0"/>
              </a:rPr>
              <a:t>die Gründung von Schulen vor Ort zu erleichtern.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u="sng" dirty="0">
                <a:solidFill>
                  <a:srgbClr val="000000"/>
                </a:solidFill>
                <a:latin typeface="Calibri" charset="0"/>
              </a:rPr>
              <a:t>Weltweite Vernetzung: </a:t>
            </a:r>
            <a:r>
              <a:rPr lang="de-DE" dirty="0">
                <a:solidFill>
                  <a:srgbClr val="000000"/>
                </a:solidFill>
                <a:latin typeface="Calibri" charset="0"/>
              </a:rPr>
              <a:t>Schüler- und Lehreraustausch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Gerade in Ballungszentren enorme Zeitersparnis für Eltern durch </a:t>
            </a:r>
            <a:r>
              <a:rPr lang="de-DE" u="sng" dirty="0">
                <a:solidFill>
                  <a:srgbClr val="000000"/>
                </a:solidFill>
                <a:latin typeface="Calibri" charset="0"/>
              </a:rPr>
              <a:t>einen Bildungsort </a:t>
            </a:r>
            <a:r>
              <a:rPr lang="de-DE" dirty="0">
                <a:solidFill>
                  <a:srgbClr val="000000"/>
                </a:solidFill>
                <a:latin typeface="Calibri" charset="0"/>
              </a:rPr>
              <a:t>(Fahrzeiten)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dirty="0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43125" y="0"/>
            <a:ext cx="6786563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000250" y="0"/>
            <a:ext cx="7143750" cy="118745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000000"/>
                </a:solidFill>
                <a:latin typeface="Calibri" charset="0"/>
              </a:rPr>
              <a:t>Bildungskonzept: Bildungszentrum/Bildungsnetzwerk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sz="2400">
              <a:solidFill>
                <a:srgbClr val="000000"/>
              </a:solidFill>
              <a:latin typeface="Calibr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sz="24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286000" y="1857375"/>
            <a:ext cx="6572250" cy="3656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FF0000"/>
                </a:solidFill>
                <a:latin typeface="Calibri" charset="0"/>
              </a:rPr>
              <a:t>Neu: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 Konzept  für 1. und 3./4. Welt einsetzbar:</a:t>
            </a: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 Nur durch Top Bildung kann in der </a:t>
            </a:r>
            <a:r>
              <a:rPr lang="de-DE" b="1" u="sng">
                <a:solidFill>
                  <a:srgbClr val="000000"/>
                </a:solidFill>
                <a:latin typeface="Calibri" charset="0"/>
              </a:rPr>
              <a:t>3./4. Welt </a:t>
            </a:r>
            <a:r>
              <a:rPr lang="de-DE" b="1">
                <a:solidFill>
                  <a:srgbClr val="000000"/>
                </a:solidFill>
                <a:latin typeface="Calibri" charset="0"/>
              </a:rPr>
              <a:t>eine bessere Zukunft</a:t>
            </a: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entstehen: </a:t>
            </a:r>
            <a:r>
              <a:rPr lang="de-DE" b="1" u="sng">
                <a:solidFill>
                  <a:srgbClr val="000000"/>
                </a:solidFill>
                <a:latin typeface="Calibri" charset="0"/>
              </a:rPr>
              <a:t>Bisher kein christliches Schulkonzept für Topausbildung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Bildung ist der Hauptschlüssel, um weltweit den armen Menschen Gottes Wort ganz praktisch näher zu bringen.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Wir, die wohlhabenden Christen, haben eine Verantwortung: 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FF0000"/>
                </a:solidFill>
                <a:latin typeface="Calibri" charset="0"/>
              </a:rPr>
              <a:t>Top Bildung ist nötig, um eine Elite mit christlichen Werten in armen Ländern zu bilden, nur so gibt es in diesen Ländern dauerhaft eine Verbesserung.</a:t>
            </a: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14563" y="0"/>
            <a:ext cx="6643687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000250" y="0"/>
            <a:ext cx="7143750" cy="45561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FF0000"/>
                </a:solidFill>
                <a:latin typeface="Calibri" charset="0"/>
              </a:rPr>
              <a:t>Bildungsnetzwerk: Teachers for the 3rd world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286000" y="1857375"/>
            <a:ext cx="6572250" cy="2436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800" b="1">
                <a:solidFill>
                  <a:srgbClr val="FF0000"/>
                </a:solidFill>
                <a:latin typeface="Calibri" charset="0"/>
              </a:rPr>
              <a:t>Neu: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 christliche Lehrer bilden einheimische Lehrkräfte , Studenten, Schüler in Kurzeinsätzen aus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FF0000"/>
                </a:solidFill>
                <a:latin typeface="Calibri" charset="0"/>
              </a:rPr>
              <a:t>Einsätze wie bei Ärzte ohne Grenzen!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Kooperationspartner: Schulen, Lehrer, Universitäten, Seminare etc.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14563" y="0"/>
            <a:ext cx="6643687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>
                <a:solidFill>
                  <a:srgbClr val="9BBB59"/>
                </a:solidFill>
                <a:latin typeface="Calibri" charset="0"/>
              </a:rPr>
              <a:t>Youth Conference</a:t>
            </a:r>
            <a:r>
              <a:rPr lang="de-DE">
                <a:solidFill>
                  <a:srgbClr val="000000"/>
                </a:solidFill>
                <a:latin typeface="Calibri" charset="0"/>
              </a:rPr>
              <a:t> /  </a:t>
            </a:r>
            <a:r>
              <a:rPr lang="de-DE">
                <a:solidFill>
                  <a:srgbClr val="9BBB59"/>
                </a:solidFill>
                <a:latin typeface="Calibri" charset="0"/>
              </a:rPr>
              <a:t>Youth Training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286000" y="1857375"/>
            <a:ext cx="6572250" cy="5729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FF0000"/>
                </a:solidFill>
                <a:latin typeface="Calibri" charset="0"/>
              </a:rPr>
              <a:t>Loosing Generation:</a:t>
            </a:r>
          </a:p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FF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 Verlust von Vorbildern und Mangel an Vorbereitung fürs „Leben“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Veränderung der sozialen Strukturen (Patchwork family, Alleinerziehende, auseinanderreißen von Familien durch Arbeits-Wohnorte etc.)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Mangel an Generationenaustausch innerhalb der Kirche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Enorm schnelle Veränderung der Gesellschaft durch neue elektronische, soziale Netzwerke (Entwurzelung !!!)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Steigerung des Leistungsdrucks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800" b="1">
                <a:solidFill>
                  <a:srgbClr val="0066FF"/>
                </a:solidFill>
                <a:latin typeface="Calibri" charset="0"/>
              </a:rPr>
              <a:t>Zwei Antworten!!!!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929063" y="1357313"/>
            <a:ext cx="335756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b="1" u="sng">
                <a:solidFill>
                  <a:srgbClr val="000000"/>
                </a:solidFill>
                <a:latin typeface="Calibri" charset="0"/>
              </a:rPr>
              <a:t>Situation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14563" y="0"/>
            <a:ext cx="6643687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000250" y="0"/>
            <a:ext cx="7143750" cy="45561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000000"/>
                </a:solidFill>
                <a:latin typeface="Calibri" charset="0"/>
              </a:rPr>
              <a:t>Jungendbildungkonzept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286000" y="1857375"/>
            <a:ext cx="6572250" cy="912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929063" y="1357313"/>
            <a:ext cx="335756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b="1" u="sng">
                <a:solidFill>
                  <a:srgbClr val="000000"/>
                </a:solidFill>
                <a:latin typeface="Calibri" charset="0"/>
              </a:rPr>
              <a:t>Erste Antwort: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357438" y="2286000"/>
            <a:ext cx="6357937" cy="4479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b="1">
                <a:solidFill>
                  <a:srgbClr val="0066FF"/>
                </a:solidFill>
                <a:latin typeface="Calibri" charset="0"/>
              </a:rPr>
              <a:t>Konferenzkonzept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b="1">
                <a:solidFill>
                  <a:srgbClr val="FF0000"/>
                </a:solidFill>
                <a:latin typeface="Calibri" charset="0"/>
              </a:rPr>
              <a:t>Dauer: </a:t>
            </a:r>
            <a:r>
              <a:rPr lang="de-DE" b="1">
                <a:solidFill>
                  <a:srgbClr val="000000"/>
                </a:solidFill>
                <a:latin typeface="Calibri" charset="0"/>
              </a:rPr>
              <a:t>Eine Woche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b="1">
                <a:solidFill>
                  <a:srgbClr val="FF0000"/>
                </a:solidFill>
                <a:latin typeface="Calibri" charset="0"/>
              </a:rPr>
              <a:t>Zielsetzung: </a:t>
            </a:r>
            <a:r>
              <a:rPr lang="de-DE" b="1">
                <a:solidFill>
                  <a:srgbClr val="000000"/>
                </a:solidFill>
                <a:latin typeface="Calibri" charset="0"/>
              </a:rPr>
              <a:t>fehlende Kompetenzen in z.B. den Bereichen: Persönlichkeitsfindung und –bildung, Berufsvorbereitung- wahl (Bolles/L/WP Konzept) Erziehungsgrundwissen (Entwicklungspsycholog. Wissen), Partnerschaft, Familiengründung, Finanzen, Neue Medien (Kompetenzen) ,Informationen über Drogen-Alkoholkonsum, Ernährung, Bewegung etc. vermitteln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b="1">
                <a:solidFill>
                  <a:srgbClr val="FF0000"/>
                </a:solidFill>
                <a:latin typeface="Calibri" charset="0"/>
              </a:rPr>
              <a:t>Durchführung: </a:t>
            </a:r>
            <a:r>
              <a:rPr lang="de-DE" b="1">
                <a:solidFill>
                  <a:srgbClr val="000000"/>
                </a:solidFill>
                <a:latin typeface="Calibri" charset="0"/>
              </a:rPr>
              <a:t>2-3 Seminare am Tag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b="1">
                <a:solidFill>
                  <a:srgbClr val="FF0000"/>
                </a:solidFill>
                <a:latin typeface="Calibri" charset="0"/>
              </a:rPr>
              <a:t>Nachbearbeitung: </a:t>
            </a:r>
            <a:r>
              <a:rPr lang="de-DE" b="1">
                <a:solidFill>
                  <a:srgbClr val="000000"/>
                </a:solidFill>
                <a:latin typeface="Calibri" charset="0"/>
              </a:rPr>
              <a:t>Donzenten sind später ansprechbar, evtl. Nachtreffen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14563" y="0"/>
            <a:ext cx="6643687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000250" y="0"/>
            <a:ext cx="7143750" cy="45561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000000"/>
                </a:solidFill>
                <a:latin typeface="Calibri" charset="0"/>
              </a:rPr>
              <a:t>Jungendbildungkonzept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286000" y="1857375"/>
            <a:ext cx="6572250" cy="912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929063" y="1357313"/>
            <a:ext cx="3357562" cy="47545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b="1" u="sng">
                <a:solidFill>
                  <a:srgbClr val="0066FF"/>
                </a:solidFill>
                <a:latin typeface="Calibri" charset="0"/>
              </a:rPr>
              <a:t>2. Antwort: </a:t>
            </a:r>
            <a:r>
              <a:rPr lang="de-DE" b="1" u="sng">
                <a:solidFill>
                  <a:srgbClr val="FF0000"/>
                </a:solidFill>
                <a:latin typeface="Calibri" charset="0"/>
              </a:rPr>
              <a:t>Diakonie: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de-DE" b="1" u="sng">
              <a:solidFill>
                <a:srgbClr val="FF0000"/>
              </a:solidFill>
              <a:latin typeface="Calibr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b="1" u="sng">
                <a:solidFill>
                  <a:srgbClr val="000000"/>
                </a:solidFill>
                <a:latin typeface="Calibri" charset="0"/>
              </a:rPr>
              <a:t>Auf die Nöte der Jugend eingehen !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de-DE" b="1" u="sng">
              <a:solidFill>
                <a:srgbClr val="000000"/>
              </a:solidFill>
              <a:latin typeface="Calibr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b="1" u="sng">
                <a:solidFill>
                  <a:srgbClr val="000000"/>
                </a:solidFill>
                <a:latin typeface="Calibri" charset="0"/>
              </a:rPr>
              <a:t>Der Staat versagt immer mehr, die sozialen Netzwerke sind nicht mehr so stabil, Vorbilder in z. B. der eigenen Familie bzgl. z.B. der Frage : „ Wie lebt es sich nach Gottes Geboten in einer Famile?“ fallen oft weg, durch Scheidung.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de-DE" b="1" u="sng">
              <a:solidFill>
                <a:srgbClr val="000000"/>
              </a:solidFill>
              <a:latin typeface="Calibr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de-DE" b="1" u="sng">
              <a:solidFill>
                <a:srgbClr val="000000"/>
              </a:solidFill>
              <a:latin typeface="Calibr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b="1" u="sng">
                <a:solidFill>
                  <a:srgbClr val="0070C0"/>
                </a:solidFill>
                <a:latin typeface="Calibri" charset="0"/>
              </a:rPr>
              <a:t>Durch Diakonie ein Licht  für die Welt sein und so auch evangelisieren!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428875" y="3857625"/>
            <a:ext cx="6357938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b="1">
                <a:solidFill>
                  <a:srgbClr val="000000"/>
                </a:solidFill>
                <a:latin typeface="Calibri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  <a:latin typeface="Calibri" charset="0"/>
                <a:cs typeface="Arial Unicode MS" charset="0"/>
              </a:rPr>
              <a:t>18.12.2009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000250" y="642938"/>
            <a:ext cx="6929438" cy="142875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14563" y="0"/>
            <a:ext cx="6643687" cy="1071563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DE" sz="1200">
                <a:solidFill>
                  <a:srgbClr val="8B8B8B"/>
                </a:solidFill>
                <a:latin typeface="Calibri" charset="0"/>
              </a:rPr>
              <a:t>18.12.2009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000250" cy="6858000"/>
          </a:xfrm>
          <a:prstGeom prst="rect">
            <a:avLst/>
          </a:prstGeom>
          <a:solidFill>
            <a:srgbClr val="000099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85750" y="642938"/>
            <a:ext cx="1714500" cy="14287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786188"/>
            <a:ext cx="1714500" cy="2724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000250" y="0"/>
            <a:ext cx="7143750" cy="45561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000000"/>
                </a:solidFill>
                <a:latin typeface="Calibri" charset="0"/>
              </a:rPr>
              <a:t>Jungendbildungkonzept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267744" y="1340768"/>
            <a:ext cx="6572250" cy="4022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sz="2400" b="1" dirty="0">
              <a:solidFill>
                <a:srgbClr val="00B050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 dirty="0">
                <a:solidFill>
                  <a:srgbClr val="000000"/>
                </a:solidFill>
                <a:latin typeface="Calibri" charset="0"/>
              </a:rPr>
              <a:t>Mangel </a:t>
            </a:r>
            <a:r>
              <a:rPr lang="de-DE" b="1" dirty="0">
                <a:solidFill>
                  <a:srgbClr val="00B050"/>
                </a:solidFill>
                <a:latin typeface="Calibri" charset="0"/>
              </a:rPr>
              <a:t>an Generationenaustausch innerhalb der Kirche</a:t>
            </a:r>
          </a:p>
          <a:p>
            <a:pPr marL="215900" indent="-215900" algn="ctr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Eigene Ressourcen mehr nutzen z.B. Banker in einer Gemeinde lehrt was man für Versicherungen braucht, junge Familien laden Teens in ihre Familie ein und beantworten Fragen  etc.</a:t>
            </a: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 dirty="0">
              <a:solidFill>
                <a:srgbClr val="00B050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b="1" dirty="0">
                <a:solidFill>
                  <a:srgbClr val="000000"/>
                </a:solidFill>
                <a:latin typeface="Calibri" charset="0"/>
              </a:rPr>
              <a:t>Mangel </a:t>
            </a:r>
            <a:r>
              <a:rPr lang="de-DE" b="1" dirty="0">
                <a:solidFill>
                  <a:srgbClr val="FF0000"/>
                </a:solidFill>
                <a:latin typeface="Calibri" charset="0"/>
              </a:rPr>
              <a:t>an „Börsen“/Netzwerken für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Babysitter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Omaersatz (Großeltern oft nicht vor Ort)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Singles: Singletreffen bei z.B. Starbucks mit Vortrag für Jugendliche aus verschiedenen Gemeinden organisieren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 dirty="0">
              <a:solidFill>
                <a:srgbClr val="FF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 dirty="0">
              <a:solidFill>
                <a:srgbClr val="000000"/>
              </a:solidFill>
              <a:latin typeface="Calibri" charset="0"/>
            </a:endParaRP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929063" y="1357313"/>
            <a:ext cx="335756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b="1" u="sng">
                <a:solidFill>
                  <a:srgbClr val="0066FF"/>
                </a:solidFill>
                <a:latin typeface="Calibri" charset="0"/>
              </a:rPr>
              <a:t>2. Antwort : </a:t>
            </a:r>
            <a:r>
              <a:rPr lang="de-DE" b="1" u="sng">
                <a:solidFill>
                  <a:srgbClr val="FF0000"/>
                </a:solidFill>
                <a:latin typeface="Calibri" charset="0"/>
              </a:rPr>
              <a:t>Diakonie: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411760" y="4024312"/>
            <a:ext cx="6357938" cy="2833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b="1" dirty="0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 b="1" dirty="0">
              <a:solidFill>
                <a:srgbClr val="4F81BD"/>
              </a:solidFill>
              <a:latin typeface="Calibri" charset="0"/>
            </a:endParaRPr>
          </a:p>
          <a:p>
            <a:pPr marL="215900" indent="-215900"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b="1" dirty="0">
                <a:solidFill>
                  <a:srgbClr val="000000"/>
                </a:solidFill>
                <a:latin typeface="Calibri" charset="0"/>
              </a:rPr>
              <a:t>Mangel</a:t>
            </a:r>
            <a:r>
              <a:rPr lang="de-DE" b="1" dirty="0">
                <a:solidFill>
                  <a:srgbClr val="4F81BD"/>
                </a:solidFill>
                <a:latin typeface="Calibri" charset="0"/>
              </a:rPr>
              <a:t> an Datenmaterial für Jugendleiter/Pastoren zu Konferenzthemen</a:t>
            </a:r>
          </a:p>
          <a:p>
            <a:pPr marL="215900" indent="-215900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	Datenbank von mehr als 40 Vorträgen (aus dem Internet) sind vorhanden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Kräfte vor Ort in der Vorbereitung entlasten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Kooperationen zwischen Gemeinden für Seminare fördern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 Nicht alle Jugendliche können an  Konferenz teilnehmen</a:t>
            </a:r>
          </a:p>
          <a:p>
            <a:pPr marL="215900" indent="-215900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dirty="0">
                <a:solidFill>
                  <a:srgbClr val="000000"/>
                </a:solidFill>
                <a:latin typeface="Calibri" charset="0"/>
              </a:rPr>
              <a:t>		 – Alternative hierfür…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Office PowerPoint</Application>
  <PresentationFormat>Bildschirmpräsentation (4:3)</PresentationFormat>
  <Paragraphs>162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</dc:creator>
  <cp:lastModifiedBy>Christ</cp:lastModifiedBy>
  <cp:revision>1</cp:revision>
  <dcterms:created xsi:type="dcterms:W3CDTF">2013-05-30T08:09:16Z</dcterms:created>
  <dcterms:modified xsi:type="dcterms:W3CDTF">2013-05-30T08:14:10Z</dcterms:modified>
</cp:coreProperties>
</file>